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7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webextensions/webextension1.xml" ContentType="application/vnd.ms-office.webextension+xml"/>
  <Override PartName="/ppt/notesSlides/notesSlide10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1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1"/>
  </p:notesMasterIdLst>
  <p:sldIdLst>
    <p:sldId id="519" r:id="rId2"/>
    <p:sldId id="775" r:id="rId3"/>
    <p:sldId id="849" r:id="rId4"/>
    <p:sldId id="770" r:id="rId5"/>
    <p:sldId id="777" r:id="rId6"/>
    <p:sldId id="778" r:id="rId7"/>
    <p:sldId id="779" r:id="rId8"/>
    <p:sldId id="534" r:id="rId9"/>
    <p:sldId id="837" r:id="rId10"/>
    <p:sldId id="836" r:id="rId11"/>
    <p:sldId id="847" r:id="rId12"/>
    <p:sldId id="256" r:id="rId13"/>
    <p:sldId id="797" r:id="rId14"/>
    <p:sldId id="782" r:id="rId15"/>
    <p:sldId id="783" r:id="rId16"/>
    <p:sldId id="784" r:id="rId17"/>
    <p:sldId id="785" r:id="rId18"/>
    <p:sldId id="789" r:id="rId19"/>
    <p:sldId id="790" r:id="rId20"/>
    <p:sldId id="792" r:id="rId21"/>
    <p:sldId id="840" r:id="rId22"/>
    <p:sldId id="839" r:id="rId23"/>
    <p:sldId id="841" r:id="rId24"/>
    <p:sldId id="842" r:id="rId25"/>
    <p:sldId id="771" r:id="rId26"/>
    <p:sldId id="799" r:id="rId27"/>
    <p:sldId id="843" r:id="rId28"/>
    <p:sldId id="844" r:id="rId29"/>
    <p:sldId id="614" r:id="rId3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Montserrat SemiBold" panose="020F0502020204030204" pitchFamily="34" charset="0"/>
      <p:regular r:id="rId40"/>
      <p:bold r:id="rId41"/>
      <p:italic r:id="rId42"/>
      <p:boldItalic r:id="rId43"/>
    </p:embeddedFont>
    <p:embeddedFont>
      <p:font typeface="Neo Sans Std" panose="020F0502020204030204" pitchFamily="34" charset="0"/>
      <p:regular r:id="rId44"/>
      <p:bold r:id="rId45"/>
      <p:italic r:id="rId46"/>
      <p:boldItalic r:id="rId47"/>
    </p:embeddedFont>
    <p:embeddedFont>
      <p:font typeface="Neo Sans Std Light"/>
      <p:regular r:id="rId48"/>
    </p:embeddedFont>
    <p:embeddedFont>
      <p:font typeface="Neo Sans Std Medium"/>
      <p:regular r:id="rId49"/>
    </p:embeddedFont>
    <p:embeddedFont>
      <p:font typeface="Open Sans" panose="020B0606030504020204" pitchFamily="34" charset="0"/>
      <p:regular r:id="rId50"/>
      <p:bold r:id="rId51"/>
      <p:italic r:id="rId52"/>
      <p:boldItalic r:id="rId5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408" userDrawn="1">
          <p15:clr>
            <a:srgbClr val="A4A3A4"/>
          </p15:clr>
        </p15:guide>
        <p15:guide id="4" pos="158" userDrawn="1">
          <p15:clr>
            <a:srgbClr val="A4A3A4"/>
          </p15:clr>
        </p15:guide>
        <p15:guide id="5" pos="5602" userDrawn="1">
          <p15:clr>
            <a:srgbClr val="A4A3A4"/>
          </p15:clr>
        </p15:guide>
        <p15:guide id="6" orient="horz" pos="48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ulio Botella" initials="BB" lastIdx="1" clrIdx="0">
    <p:extLst>
      <p:ext uri="{19B8F6BF-5375-455C-9EA6-DF929625EA0E}">
        <p15:presenceInfo xmlns:p15="http://schemas.microsoft.com/office/powerpoint/2012/main" userId="Braulio Botel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B1AF"/>
    <a:srgbClr val="659B91"/>
    <a:srgbClr val="FF2BE7"/>
    <a:srgbClr val="494738"/>
    <a:srgbClr val="FDFAE6"/>
    <a:srgbClr val="008D54"/>
    <a:srgbClr val="97935D"/>
    <a:srgbClr val="FCFAEC"/>
    <a:srgbClr val="F2FEDC"/>
    <a:srgbClr val="469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BD373A-F3C8-B448-9A84-7DE233AD5A6B}" v="2" dt="2021-10-20T06:53:40.3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80" autoAdjust="0"/>
    <p:restoredTop sz="95120" autoAdjust="0"/>
  </p:normalViewPr>
  <p:slideViewPr>
    <p:cSldViewPr snapToGrid="0" snapToObjects="1">
      <p:cViewPr varScale="1">
        <p:scale>
          <a:sx n="136" d="100"/>
          <a:sy n="136" d="100"/>
        </p:scale>
        <p:origin x="776" y="192"/>
      </p:cViewPr>
      <p:guideLst>
        <p:guide orient="horz" pos="1620"/>
        <p:guide pos="2880"/>
        <p:guide pos="408"/>
        <p:guide pos="158"/>
        <p:guide pos="5602"/>
        <p:guide orient="horz" pos="48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4560" y="6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font" Target="fonts/font19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font" Target="fonts/font22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2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59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font" Target="fonts/font21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Están hechas de múltiples servicios que interactúan unos con otros. </a:t>
          </a:r>
          <a:endParaRPr lang="es-ES" sz="16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LinFactNeighborY="-1437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400" dirty="0"/>
            <a:t>Se usan </a:t>
          </a:r>
          <a:r>
            <a:rPr lang="es-ES_tradnl" sz="1400"/>
            <a:t>archivos YAML </a:t>
          </a:r>
          <a:r>
            <a:rPr lang="es-ES_tradnl" sz="1400" dirty="0"/>
            <a:t>para definir las aplicaciones </a:t>
          </a:r>
          <a:r>
            <a:rPr lang="es-ES_tradnl" sz="1400" dirty="0" err="1"/>
            <a:t>multi</a:t>
          </a:r>
          <a:r>
            <a:rPr lang="es-ES_tradnl" sz="1400" dirty="0"/>
            <a:t>-contenedor.</a:t>
          </a:r>
          <a:endParaRPr lang="es-ES" sz="14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ScaleY="67901" custLinFactNeighborY="2120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4D2A3D7-D10D-4328-9C02-F676713BC17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96A65A7F-AD1D-4EC5-8D2F-DD342831B796}">
      <dgm:prSet phldrT="[Texto]"/>
      <dgm:spPr/>
      <dgm:t>
        <a:bodyPr/>
        <a:lstStyle/>
        <a:p>
          <a:r>
            <a:rPr lang="es-ES_tradnl" dirty="0"/>
            <a:t>﻿</a:t>
          </a:r>
          <a:r>
            <a:rPr lang="es-ES_tradnl" b="1" dirty="0" err="1"/>
            <a:t>version</a:t>
          </a:r>
          <a:r>
            <a:rPr lang="es-ES_tradnl" dirty="0"/>
            <a:t>: especifica la versión del archivo de Docker </a:t>
          </a:r>
          <a:r>
            <a:rPr lang="es-ES_tradnl" dirty="0" err="1"/>
            <a:t>Compose</a:t>
          </a:r>
          <a:r>
            <a:rPr lang="es-ES_tradnl" dirty="0"/>
            <a:t> (obligatorio que esté en la primera línea).</a:t>
          </a:r>
          <a:endParaRPr lang="es-ES" dirty="0"/>
        </a:p>
      </dgm:t>
    </dgm:pt>
    <dgm:pt modelId="{3706CFAB-14F3-49DD-AE24-22D7A4D68E41}" type="parTrans" cxnId="{35733C54-50A1-4592-BF8C-A396F60EAE50}">
      <dgm:prSet/>
      <dgm:spPr/>
      <dgm:t>
        <a:bodyPr/>
        <a:lstStyle/>
        <a:p>
          <a:endParaRPr lang="es-ES"/>
        </a:p>
      </dgm:t>
    </dgm:pt>
    <dgm:pt modelId="{913F9FC2-71CB-4E47-BADA-38FC64204A9C}" type="sibTrans" cxnId="{35733C54-50A1-4592-BF8C-A396F60EAE50}">
      <dgm:prSet/>
      <dgm:spPr/>
      <dgm:t>
        <a:bodyPr/>
        <a:lstStyle/>
        <a:p>
          <a:endParaRPr lang="es-ES"/>
        </a:p>
      </dgm:t>
    </dgm:pt>
    <dgm:pt modelId="{DDB70816-0FFB-486F-AE45-06378EE1D1E2}">
      <dgm:prSet phldrT="[Texto]"/>
      <dgm:spPr/>
      <dgm:t>
        <a:bodyPr/>
        <a:lstStyle/>
        <a:p>
          <a:r>
            <a:rPr lang="es-ES_tradnl" b="1" dirty="0" err="1"/>
            <a:t>services</a:t>
          </a:r>
          <a:r>
            <a:rPr lang="es-ES_tradnl" dirty="0"/>
            <a:t>: se definen los contenedores que componen tu aplicación.</a:t>
          </a:r>
          <a:endParaRPr lang="es-ES" dirty="0"/>
        </a:p>
      </dgm:t>
    </dgm:pt>
    <dgm:pt modelId="{FDDE130C-9FD1-464B-B16B-FE85EE2C6B6E}" type="parTrans" cxnId="{D612C506-A15D-4C50-AA29-236EC6F8BC08}">
      <dgm:prSet/>
      <dgm:spPr/>
      <dgm:t>
        <a:bodyPr/>
        <a:lstStyle/>
        <a:p>
          <a:endParaRPr lang="es-ES"/>
        </a:p>
      </dgm:t>
    </dgm:pt>
    <dgm:pt modelId="{E33153EE-BC6D-44C5-9F36-CF3BCC05EB1A}" type="sibTrans" cxnId="{D612C506-A15D-4C50-AA29-236EC6F8BC08}">
      <dgm:prSet/>
      <dgm:spPr/>
      <dgm:t>
        <a:bodyPr/>
        <a:lstStyle/>
        <a:p>
          <a:endParaRPr lang="es-ES"/>
        </a:p>
      </dgm:t>
    </dgm:pt>
    <dgm:pt modelId="{578D30AA-7BDB-4537-BCEE-59C7A5121007}" type="pres">
      <dgm:prSet presAssocID="{84D2A3D7-D10D-4328-9C02-F676713BC17A}" presName="Name0" presStyleCnt="0">
        <dgm:presLayoutVars>
          <dgm:chMax val="7"/>
          <dgm:chPref val="7"/>
          <dgm:dir/>
        </dgm:presLayoutVars>
      </dgm:prSet>
      <dgm:spPr/>
    </dgm:pt>
    <dgm:pt modelId="{E7C03FF6-1913-421C-A944-F95DFECE5B2F}" type="pres">
      <dgm:prSet presAssocID="{84D2A3D7-D10D-4328-9C02-F676713BC17A}" presName="Name1" presStyleCnt="0"/>
      <dgm:spPr/>
    </dgm:pt>
    <dgm:pt modelId="{18A41207-6207-417D-A0CD-0E5F99DEB2AA}" type="pres">
      <dgm:prSet presAssocID="{84D2A3D7-D10D-4328-9C02-F676713BC17A}" presName="cycle" presStyleCnt="0"/>
      <dgm:spPr/>
    </dgm:pt>
    <dgm:pt modelId="{663377C0-3658-454D-B7C6-28126088BCAD}" type="pres">
      <dgm:prSet presAssocID="{84D2A3D7-D10D-4328-9C02-F676713BC17A}" presName="srcNode" presStyleLbl="node1" presStyleIdx="0" presStyleCnt="2"/>
      <dgm:spPr/>
    </dgm:pt>
    <dgm:pt modelId="{5663DD20-7D0F-45A4-A43C-93DDAE92FCC4}" type="pres">
      <dgm:prSet presAssocID="{84D2A3D7-D10D-4328-9C02-F676713BC17A}" presName="conn" presStyleLbl="parChTrans1D2" presStyleIdx="0" presStyleCnt="1"/>
      <dgm:spPr/>
    </dgm:pt>
    <dgm:pt modelId="{92646D9C-0566-4273-BC7D-A8726F276A96}" type="pres">
      <dgm:prSet presAssocID="{84D2A3D7-D10D-4328-9C02-F676713BC17A}" presName="extraNode" presStyleLbl="node1" presStyleIdx="0" presStyleCnt="2"/>
      <dgm:spPr/>
    </dgm:pt>
    <dgm:pt modelId="{981421DC-CBDF-4064-9977-6000AC9D3B3A}" type="pres">
      <dgm:prSet presAssocID="{84D2A3D7-D10D-4328-9C02-F676713BC17A}" presName="dstNode" presStyleLbl="node1" presStyleIdx="0" presStyleCnt="2"/>
      <dgm:spPr/>
    </dgm:pt>
    <dgm:pt modelId="{4B936057-20AD-4810-9D48-98B6216FAFFC}" type="pres">
      <dgm:prSet presAssocID="{96A65A7F-AD1D-4EC5-8D2F-DD342831B796}" presName="text_1" presStyleLbl="node1" presStyleIdx="0" presStyleCnt="2">
        <dgm:presLayoutVars>
          <dgm:bulletEnabled val="1"/>
        </dgm:presLayoutVars>
      </dgm:prSet>
      <dgm:spPr/>
    </dgm:pt>
    <dgm:pt modelId="{D8595FE6-5472-470B-AE67-0C7FE037D703}" type="pres">
      <dgm:prSet presAssocID="{96A65A7F-AD1D-4EC5-8D2F-DD342831B796}" presName="accent_1" presStyleCnt="0"/>
      <dgm:spPr/>
    </dgm:pt>
    <dgm:pt modelId="{1E0154C6-7E35-42CF-84DC-BB2069CE2218}" type="pres">
      <dgm:prSet presAssocID="{96A65A7F-AD1D-4EC5-8D2F-DD342831B796}" presName="accentRepeatNode" presStyleLbl="solidFgAcc1" presStyleIdx="0" presStyleCnt="2"/>
      <dgm:spPr/>
    </dgm:pt>
    <dgm:pt modelId="{CD675941-71D2-4E07-8BDA-355610C856EC}" type="pres">
      <dgm:prSet presAssocID="{DDB70816-0FFB-486F-AE45-06378EE1D1E2}" presName="text_2" presStyleLbl="node1" presStyleIdx="1" presStyleCnt="2">
        <dgm:presLayoutVars>
          <dgm:bulletEnabled val="1"/>
        </dgm:presLayoutVars>
      </dgm:prSet>
      <dgm:spPr/>
    </dgm:pt>
    <dgm:pt modelId="{5F74AABB-D5B6-4480-BC08-4E1DF3FF70E4}" type="pres">
      <dgm:prSet presAssocID="{DDB70816-0FFB-486F-AE45-06378EE1D1E2}" presName="accent_2" presStyleCnt="0"/>
      <dgm:spPr/>
    </dgm:pt>
    <dgm:pt modelId="{E1DFAFC1-A9B7-49CF-A9E6-BF984A8401ED}" type="pres">
      <dgm:prSet presAssocID="{DDB70816-0FFB-486F-AE45-06378EE1D1E2}" presName="accentRepeatNode" presStyleLbl="solidFgAcc1" presStyleIdx="1" presStyleCnt="2"/>
      <dgm:spPr/>
    </dgm:pt>
  </dgm:ptLst>
  <dgm:cxnLst>
    <dgm:cxn modelId="{D612C506-A15D-4C50-AA29-236EC6F8BC08}" srcId="{84D2A3D7-D10D-4328-9C02-F676713BC17A}" destId="{DDB70816-0FFB-486F-AE45-06378EE1D1E2}" srcOrd="1" destOrd="0" parTransId="{FDDE130C-9FD1-464B-B16B-FE85EE2C6B6E}" sibTransId="{E33153EE-BC6D-44C5-9F36-CF3BCC05EB1A}"/>
    <dgm:cxn modelId="{EB00740A-0D1F-4B12-A94C-7A30455F7FE8}" type="presOf" srcId="{913F9FC2-71CB-4E47-BADA-38FC64204A9C}" destId="{5663DD20-7D0F-45A4-A43C-93DDAE92FCC4}" srcOrd="0" destOrd="0" presId="urn:microsoft.com/office/officeart/2008/layout/VerticalCurvedList"/>
    <dgm:cxn modelId="{03D2D413-2A63-44A3-8B5C-6805E48AA51F}" type="presOf" srcId="{96A65A7F-AD1D-4EC5-8D2F-DD342831B796}" destId="{4B936057-20AD-4810-9D48-98B6216FAFFC}" srcOrd="0" destOrd="0" presId="urn:microsoft.com/office/officeart/2008/layout/VerticalCurvedList"/>
    <dgm:cxn modelId="{35733C54-50A1-4592-BF8C-A396F60EAE50}" srcId="{84D2A3D7-D10D-4328-9C02-F676713BC17A}" destId="{96A65A7F-AD1D-4EC5-8D2F-DD342831B796}" srcOrd="0" destOrd="0" parTransId="{3706CFAB-14F3-49DD-AE24-22D7A4D68E41}" sibTransId="{913F9FC2-71CB-4E47-BADA-38FC64204A9C}"/>
    <dgm:cxn modelId="{954E48B5-2942-41DF-9EBC-89B43BEF0805}" type="presOf" srcId="{84D2A3D7-D10D-4328-9C02-F676713BC17A}" destId="{578D30AA-7BDB-4537-BCEE-59C7A5121007}" srcOrd="0" destOrd="0" presId="urn:microsoft.com/office/officeart/2008/layout/VerticalCurvedList"/>
    <dgm:cxn modelId="{F64C82FD-B4DD-4FD7-BFB3-224A106B6B18}" type="presOf" srcId="{DDB70816-0FFB-486F-AE45-06378EE1D1E2}" destId="{CD675941-71D2-4E07-8BDA-355610C856EC}" srcOrd="0" destOrd="0" presId="urn:microsoft.com/office/officeart/2008/layout/VerticalCurvedList"/>
    <dgm:cxn modelId="{BB881A8B-32CD-43E2-95A8-0463C464CA65}" type="presParOf" srcId="{578D30AA-7BDB-4537-BCEE-59C7A5121007}" destId="{E7C03FF6-1913-421C-A944-F95DFECE5B2F}" srcOrd="0" destOrd="0" presId="urn:microsoft.com/office/officeart/2008/layout/VerticalCurvedList"/>
    <dgm:cxn modelId="{7E991BF0-129D-4415-AF94-EEBB98D5A580}" type="presParOf" srcId="{E7C03FF6-1913-421C-A944-F95DFECE5B2F}" destId="{18A41207-6207-417D-A0CD-0E5F99DEB2AA}" srcOrd="0" destOrd="0" presId="urn:microsoft.com/office/officeart/2008/layout/VerticalCurvedList"/>
    <dgm:cxn modelId="{B6E7A85C-AADA-422C-9C47-4615416CA902}" type="presParOf" srcId="{18A41207-6207-417D-A0CD-0E5F99DEB2AA}" destId="{663377C0-3658-454D-B7C6-28126088BCAD}" srcOrd="0" destOrd="0" presId="urn:microsoft.com/office/officeart/2008/layout/VerticalCurvedList"/>
    <dgm:cxn modelId="{7E779603-407F-4DB3-B1AA-44FC72B083CC}" type="presParOf" srcId="{18A41207-6207-417D-A0CD-0E5F99DEB2AA}" destId="{5663DD20-7D0F-45A4-A43C-93DDAE92FCC4}" srcOrd="1" destOrd="0" presId="urn:microsoft.com/office/officeart/2008/layout/VerticalCurvedList"/>
    <dgm:cxn modelId="{AD3C0800-B1CF-4BF6-8DF8-F9191EAFC0C4}" type="presParOf" srcId="{18A41207-6207-417D-A0CD-0E5F99DEB2AA}" destId="{92646D9C-0566-4273-BC7D-A8726F276A96}" srcOrd="2" destOrd="0" presId="urn:microsoft.com/office/officeart/2008/layout/VerticalCurvedList"/>
    <dgm:cxn modelId="{FFCC7481-6E93-4FEE-9ABC-8464AD5013B5}" type="presParOf" srcId="{18A41207-6207-417D-A0CD-0E5F99DEB2AA}" destId="{981421DC-CBDF-4064-9977-6000AC9D3B3A}" srcOrd="3" destOrd="0" presId="urn:microsoft.com/office/officeart/2008/layout/VerticalCurvedList"/>
    <dgm:cxn modelId="{1E7D47E8-E3AB-43B8-A77C-43164C26B2EC}" type="presParOf" srcId="{E7C03FF6-1913-421C-A944-F95DFECE5B2F}" destId="{4B936057-20AD-4810-9D48-98B6216FAFFC}" srcOrd="1" destOrd="0" presId="urn:microsoft.com/office/officeart/2008/layout/VerticalCurvedList"/>
    <dgm:cxn modelId="{0D8A65D8-66FB-404C-B549-C264F521B8F7}" type="presParOf" srcId="{E7C03FF6-1913-421C-A944-F95DFECE5B2F}" destId="{D8595FE6-5472-470B-AE67-0C7FE037D703}" srcOrd="2" destOrd="0" presId="urn:microsoft.com/office/officeart/2008/layout/VerticalCurvedList"/>
    <dgm:cxn modelId="{76F599A6-3375-43C8-89E8-C4E060BDFFA9}" type="presParOf" srcId="{D8595FE6-5472-470B-AE67-0C7FE037D703}" destId="{1E0154C6-7E35-42CF-84DC-BB2069CE2218}" srcOrd="0" destOrd="0" presId="urn:microsoft.com/office/officeart/2008/layout/VerticalCurvedList"/>
    <dgm:cxn modelId="{633E018E-33D9-40B3-A0A1-36A879782617}" type="presParOf" srcId="{E7C03FF6-1913-421C-A944-F95DFECE5B2F}" destId="{CD675941-71D2-4E07-8BDA-355610C856EC}" srcOrd="3" destOrd="0" presId="urn:microsoft.com/office/officeart/2008/layout/VerticalCurvedList"/>
    <dgm:cxn modelId="{8005F303-50AB-4C98-AA84-0142E8B7431D}" type="presParOf" srcId="{E7C03FF6-1913-421C-A944-F95DFECE5B2F}" destId="{5F74AABB-D5B6-4480-BC08-4E1DF3FF70E4}" srcOrd="4" destOrd="0" presId="urn:microsoft.com/office/officeart/2008/layout/VerticalCurvedList"/>
    <dgm:cxn modelId="{E68874E9-7297-4A5E-9974-A839F5225CF4}" type="presParOf" srcId="{5F74AABB-D5B6-4480-BC08-4E1DF3FF70E4}" destId="{E1DFAFC1-A9B7-49CF-A9E6-BF984A8401E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400" dirty="0"/>
            <a:t>El nombre por defecto de estos archivos es </a:t>
          </a:r>
          <a:r>
            <a:rPr lang="es-ES_tradnl" sz="1400" b="1" dirty="0" err="1"/>
            <a:t>docker-compose.yml</a:t>
          </a:r>
          <a:r>
            <a:rPr lang="es-ES_tradnl" sz="1400" dirty="0"/>
            <a:t>.</a:t>
          </a:r>
          <a:endParaRPr lang="es-ES" sz="14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ScaleY="67901" custLinFactNeighborX="-1978" custLinFactNeighborY="63804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400" dirty="0"/>
            <a:t>Estos archivos tienen cuatro secciones:</a:t>
          </a:r>
          <a:endParaRPr lang="es-ES" sz="14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ScaleY="67901" custLinFactY="100000" custLinFactNeighborX="-2416" custLinFactNeighborY="136061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400" dirty="0"/>
            <a:t>Puedes utilizar el </a:t>
          </a:r>
          <a:r>
            <a:rPr lang="es-ES_tradnl" sz="1400" dirty="0" err="1"/>
            <a:t>flag</a:t>
          </a:r>
          <a:r>
            <a:rPr lang="es-ES_tradnl" sz="1800" b="1" dirty="0">
              <a:latin typeface="Consolas" panose="020B0609020204030204" pitchFamily="49" charset="0"/>
            </a:rPr>
            <a:t> –f </a:t>
          </a:r>
          <a:r>
            <a:rPr lang="es-ES_tradnl" sz="1400" dirty="0"/>
            <a:t>para especificar nombres personalizados.</a:t>
          </a:r>
          <a:endParaRPr lang="es-ES" sz="14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ScaleY="67901" custLinFactY="27561" custLinFactNeighborX="-3956" custLinFactNeighborY="100000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84D2A3D7-D10D-4328-9C02-F676713BC17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96A65A7F-AD1D-4EC5-8D2F-DD342831B796}">
      <dgm:prSet phldrT="[Texto]"/>
      <dgm:spPr/>
      <dgm:t>
        <a:bodyPr/>
        <a:lstStyle/>
        <a:p>
          <a:r>
            <a:rPr lang="es-ES_tradnl" b="1" dirty="0" err="1"/>
            <a:t>volumes</a:t>
          </a:r>
          <a:r>
            <a:rPr lang="es-ES_tradnl" b="1" dirty="0"/>
            <a:t>: </a:t>
          </a:r>
          <a:r>
            <a:rPr lang="es-ES_tradnl" dirty="0"/>
            <a:t>los volúmenes que tus contenedores utilizarán para guardar los datos.</a:t>
          </a:r>
          <a:endParaRPr lang="es-ES" dirty="0"/>
        </a:p>
      </dgm:t>
    </dgm:pt>
    <dgm:pt modelId="{3706CFAB-14F3-49DD-AE24-22D7A4D68E41}" type="parTrans" cxnId="{35733C54-50A1-4592-BF8C-A396F60EAE50}">
      <dgm:prSet/>
      <dgm:spPr/>
      <dgm:t>
        <a:bodyPr/>
        <a:lstStyle/>
        <a:p>
          <a:endParaRPr lang="es-ES"/>
        </a:p>
      </dgm:t>
    </dgm:pt>
    <dgm:pt modelId="{913F9FC2-71CB-4E47-BADA-38FC64204A9C}" type="sibTrans" cxnId="{35733C54-50A1-4592-BF8C-A396F60EAE50}">
      <dgm:prSet/>
      <dgm:spPr/>
      <dgm:t>
        <a:bodyPr/>
        <a:lstStyle/>
        <a:p>
          <a:endParaRPr lang="es-ES"/>
        </a:p>
      </dgm:t>
    </dgm:pt>
    <dgm:pt modelId="{DDB70816-0FFB-486F-AE45-06378EE1D1E2}">
      <dgm:prSet phldrT="[Texto]"/>
      <dgm:spPr/>
      <dgm:t>
        <a:bodyPr/>
        <a:lstStyle/>
        <a:p>
          <a:r>
            <a:rPr lang="es-ES_tradnl" b="1" dirty="0" err="1"/>
            <a:t>networks</a:t>
          </a:r>
          <a:r>
            <a:rPr lang="es-ES_tradnl" b="1" dirty="0"/>
            <a:t>: </a:t>
          </a:r>
          <a:r>
            <a:rPr lang="es-ES_tradnl" dirty="0"/>
            <a:t>lista las redes que usará tu aplicación.</a:t>
          </a:r>
          <a:endParaRPr lang="es-ES" dirty="0"/>
        </a:p>
      </dgm:t>
    </dgm:pt>
    <dgm:pt modelId="{FDDE130C-9FD1-464B-B16B-FE85EE2C6B6E}" type="parTrans" cxnId="{D612C506-A15D-4C50-AA29-236EC6F8BC08}">
      <dgm:prSet/>
      <dgm:spPr/>
      <dgm:t>
        <a:bodyPr/>
        <a:lstStyle/>
        <a:p>
          <a:endParaRPr lang="es-ES"/>
        </a:p>
      </dgm:t>
    </dgm:pt>
    <dgm:pt modelId="{E33153EE-BC6D-44C5-9F36-CF3BCC05EB1A}" type="sibTrans" cxnId="{D612C506-A15D-4C50-AA29-236EC6F8BC08}">
      <dgm:prSet/>
      <dgm:spPr/>
      <dgm:t>
        <a:bodyPr/>
        <a:lstStyle/>
        <a:p>
          <a:endParaRPr lang="es-ES"/>
        </a:p>
      </dgm:t>
    </dgm:pt>
    <dgm:pt modelId="{578D30AA-7BDB-4537-BCEE-59C7A5121007}" type="pres">
      <dgm:prSet presAssocID="{84D2A3D7-D10D-4328-9C02-F676713BC17A}" presName="Name0" presStyleCnt="0">
        <dgm:presLayoutVars>
          <dgm:chMax val="7"/>
          <dgm:chPref val="7"/>
          <dgm:dir/>
        </dgm:presLayoutVars>
      </dgm:prSet>
      <dgm:spPr/>
    </dgm:pt>
    <dgm:pt modelId="{E7C03FF6-1913-421C-A944-F95DFECE5B2F}" type="pres">
      <dgm:prSet presAssocID="{84D2A3D7-D10D-4328-9C02-F676713BC17A}" presName="Name1" presStyleCnt="0"/>
      <dgm:spPr/>
    </dgm:pt>
    <dgm:pt modelId="{18A41207-6207-417D-A0CD-0E5F99DEB2AA}" type="pres">
      <dgm:prSet presAssocID="{84D2A3D7-D10D-4328-9C02-F676713BC17A}" presName="cycle" presStyleCnt="0"/>
      <dgm:spPr/>
    </dgm:pt>
    <dgm:pt modelId="{663377C0-3658-454D-B7C6-28126088BCAD}" type="pres">
      <dgm:prSet presAssocID="{84D2A3D7-D10D-4328-9C02-F676713BC17A}" presName="srcNode" presStyleLbl="node1" presStyleIdx="0" presStyleCnt="2"/>
      <dgm:spPr/>
    </dgm:pt>
    <dgm:pt modelId="{5663DD20-7D0F-45A4-A43C-93DDAE92FCC4}" type="pres">
      <dgm:prSet presAssocID="{84D2A3D7-D10D-4328-9C02-F676713BC17A}" presName="conn" presStyleLbl="parChTrans1D2" presStyleIdx="0" presStyleCnt="1"/>
      <dgm:spPr/>
    </dgm:pt>
    <dgm:pt modelId="{92646D9C-0566-4273-BC7D-A8726F276A96}" type="pres">
      <dgm:prSet presAssocID="{84D2A3D7-D10D-4328-9C02-F676713BC17A}" presName="extraNode" presStyleLbl="node1" presStyleIdx="0" presStyleCnt="2"/>
      <dgm:spPr/>
    </dgm:pt>
    <dgm:pt modelId="{981421DC-CBDF-4064-9977-6000AC9D3B3A}" type="pres">
      <dgm:prSet presAssocID="{84D2A3D7-D10D-4328-9C02-F676713BC17A}" presName="dstNode" presStyleLbl="node1" presStyleIdx="0" presStyleCnt="2"/>
      <dgm:spPr/>
    </dgm:pt>
    <dgm:pt modelId="{4B936057-20AD-4810-9D48-98B6216FAFFC}" type="pres">
      <dgm:prSet presAssocID="{96A65A7F-AD1D-4EC5-8D2F-DD342831B796}" presName="text_1" presStyleLbl="node1" presStyleIdx="0" presStyleCnt="2">
        <dgm:presLayoutVars>
          <dgm:bulletEnabled val="1"/>
        </dgm:presLayoutVars>
      </dgm:prSet>
      <dgm:spPr/>
    </dgm:pt>
    <dgm:pt modelId="{D8595FE6-5472-470B-AE67-0C7FE037D703}" type="pres">
      <dgm:prSet presAssocID="{96A65A7F-AD1D-4EC5-8D2F-DD342831B796}" presName="accent_1" presStyleCnt="0"/>
      <dgm:spPr/>
    </dgm:pt>
    <dgm:pt modelId="{1E0154C6-7E35-42CF-84DC-BB2069CE2218}" type="pres">
      <dgm:prSet presAssocID="{96A65A7F-AD1D-4EC5-8D2F-DD342831B796}" presName="accentRepeatNode" presStyleLbl="solidFgAcc1" presStyleIdx="0" presStyleCnt="2"/>
      <dgm:spPr/>
    </dgm:pt>
    <dgm:pt modelId="{CD675941-71D2-4E07-8BDA-355610C856EC}" type="pres">
      <dgm:prSet presAssocID="{DDB70816-0FFB-486F-AE45-06378EE1D1E2}" presName="text_2" presStyleLbl="node1" presStyleIdx="1" presStyleCnt="2">
        <dgm:presLayoutVars>
          <dgm:bulletEnabled val="1"/>
        </dgm:presLayoutVars>
      </dgm:prSet>
      <dgm:spPr/>
    </dgm:pt>
    <dgm:pt modelId="{5F74AABB-D5B6-4480-BC08-4E1DF3FF70E4}" type="pres">
      <dgm:prSet presAssocID="{DDB70816-0FFB-486F-AE45-06378EE1D1E2}" presName="accent_2" presStyleCnt="0"/>
      <dgm:spPr/>
    </dgm:pt>
    <dgm:pt modelId="{E1DFAFC1-A9B7-49CF-A9E6-BF984A8401ED}" type="pres">
      <dgm:prSet presAssocID="{DDB70816-0FFB-486F-AE45-06378EE1D1E2}" presName="accentRepeatNode" presStyleLbl="solidFgAcc1" presStyleIdx="1" presStyleCnt="2"/>
      <dgm:spPr/>
    </dgm:pt>
  </dgm:ptLst>
  <dgm:cxnLst>
    <dgm:cxn modelId="{D612C506-A15D-4C50-AA29-236EC6F8BC08}" srcId="{84D2A3D7-D10D-4328-9C02-F676713BC17A}" destId="{DDB70816-0FFB-486F-AE45-06378EE1D1E2}" srcOrd="1" destOrd="0" parTransId="{FDDE130C-9FD1-464B-B16B-FE85EE2C6B6E}" sibTransId="{E33153EE-BC6D-44C5-9F36-CF3BCC05EB1A}"/>
    <dgm:cxn modelId="{EB00740A-0D1F-4B12-A94C-7A30455F7FE8}" type="presOf" srcId="{913F9FC2-71CB-4E47-BADA-38FC64204A9C}" destId="{5663DD20-7D0F-45A4-A43C-93DDAE92FCC4}" srcOrd="0" destOrd="0" presId="urn:microsoft.com/office/officeart/2008/layout/VerticalCurvedList"/>
    <dgm:cxn modelId="{03D2D413-2A63-44A3-8B5C-6805E48AA51F}" type="presOf" srcId="{96A65A7F-AD1D-4EC5-8D2F-DD342831B796}" destId="{4B936057-20AD-4810-9D48-98B6216FAFFC}" srcOrd="0" destOrd="0" presId="urn:microsoft.com/office/officeart/2008/layout/VerticalCurvedList"/>
    <dgm:cxn modelId="{35733C54-50A1-4592-BF8C-A396F60EAE50}" srcId="{84D2A3D7-D10D-4328-9C02-F676713BC17A}" destId="{96A65A7F-AD1D-4EC5-8D2F-DD342831B796}" srcOrd="0" destOrd="0" parTransId="{3706CFAB-14F3-49DD-AE24-22D7A4D68E41}" sibTransId="{913F9FC2-71CB-4E47-BADA-38FC64204A9C}"/>
    <dgm:cxn modelId="{954E48B5-2942-41DF-9EBC-89B43BEF0805}" type="presOf" srcId="{84D2A3D7-D10D-4328-9C02-F676713BC17A}" destId="{578D30AA-7BDB-4537-BCEE-59C7A5121007}" srcOrd="0" destOrd="0" presId="urn:microsoft.com/office/officeart/2008/layout/VerticalCurvedList"/>
    <dgm:cxn modelId="{F64C82FD-B4DD-4FD7-BFB3-224A106B6B18}" type="presOf" srcId="{DDB70816-0FFB-486F-AE45-06378EE1D1E2}" destId="{CD675941-71D2-4E07-8BDA-355610C856EC}" srcOrd="0" destOrd="0" presId="urn:microsoft.com/office/officeart/2008/layout/VerticalCurvedList"/>
    <dgm:cxn modelId="{BB881A8B-32CD-43E2-95A8-0463C464CA65}" type="presParOf" srcId="{578D30AA-7BDB-4537-BCEE-59C7A5121007}" destId="{E7C03FF6-1913-421C-A944-F95DFECE5B2F}" srcOrd="0" destOrd="0" presId="urn:microsoft.com/office/officeart/2008/layout/VerticalCurvedList"/>
    <dgm:cxn modelId="{7E991BF0-129D-4415-AF94-EEBB98D5A580}" type="presParOf" srcId="{E7C03FF6-1913-421C-A944-F95DFECE5B2F}" destId="{18A41207-6207-417D-A0CD-0E5F99DEB2AA}" srcOrd="0" destOrd="0" presId="urn:microsoft.com/office/officeart/2008/layout/VerticalCurvedList"/>
    <dgm:cxn modelId="{B6E7A85C-AADA-422C-9C47-4615416CA902}" type="presParOf" srcId="{18A41207-6207-417D-A0CD-0E5F99DEB2AA}" destId="{663377C0-3658-454D-B7C6-28126088BCAD}" srcOrd="0" destOrd="0" presId="urn:microsoft.com/office/officeart/2008/layout/VerticalCurvedList"/>
    <dgm:cxn modelId="{7E779603-407F-4DB3-B1AA-44FC72B083CC}" type="presParOf" srcId="{18A41207-6207-417D-A0CD-0E5F99DEB2AA}" destId="{5663DD20-7D0F-45A4-A43C-93DDAE92FCC4}" srcOrd="1" destOrd="0" presId="urn:microsoft.com/office/officeart/2008/layout/VerticalCurvedList"/>
    <dgm:cxn modelId="{AD3C0800-B1CF-4BF6-8DF8-F9191EAFC0C4}" type="presParOf" srcId="{18A41207-6207-417D-A0CD-0E5F99DEB2AA}" destId="{92646D9C-0566-4273-BC7D-A8726F276A96}" srcOrd="2" destOrd="0" presId="urn:microsoft.com/office/officeart/2008/layout/VerticalCurvedList"/>
    <dgm:cxn modelId="{FFCC7481-6E93-4FEE-9ABC-8464AD5013B5}" type="presParOf" srcId="{18A41207-6207-417D-A0CD-0E5F99DEB2AA}" destId="{981421DC-CBDF-4064-9977-6000AC9D3B3A}" srcOrd="3" destOrd="0" presId="urn:microsoft.com/office/officeart/2008/layout/VerticalCurvedList"/>
    <dgm:cxn modelId="{1E7D47E8-E3AB-43B8-A77C-43164C26B2EC}" type="presParOf" srcId="{E7C03FF6-1913-421C-A944-F95DFECE5B2F}" destId="{4B936057-20AD-4810-9D48-98B6216FAFFC}" srcOrd="1" destOrd="0" presId="urn:microsoft.com/office/officeart/2008/layout/VerticalCurvedList"/>
    <dgm:cxn modelId="{0D8A65D8-66FB-404C-B549-C264F521B8F7}" type="presParOf" srcId="{E7C03FF6-1913-421C-A944-F95DFECE5B2F}" destId="{D8595FE6-5472-470B-AE67-0C7FE037D703}" srcOrd="2" destOrd="0" presId="urn:microsoft.com/office/officeart/2008/layout/VerticalCurvedList"/>
    <dgm:cxn modelId="{76F599A6-3375-43C8-89E8-C4E060BDFFA9}" type="presParOf" srcId="{D8595FE6-5472-470B-AE67-0C7FE037D703}" destId="{1E0154C6-7E35-42CF-84DC-BB2069CE2218}" srcOrd="0" destOrd="0" presId="urn:microsoft.com/office/officeart/2008/layout/VerticalCurvedList"/>
    <dgm:cxn modelId="{633E018E-33D9-40B3-A0A1-36A879782617}" type="presParOf" srcId="{E7C03FF6-1913-421C-A944-F95DFECE5B2F}" destId="{CD675941-71D2-4E07-8BDA-355610C856EC}" srcOrd="3" destOrd="0" presId="urn:microsoft.com/office/officeart/2008/layout/VerticalCurvedList"/>
    <dgm:cxn modelId="{8005F303-50AB-4C98-AA84-0142E8B7431D}" type="presParOf" srcId="{E7C03FF6-1913-421C-A944-F95DFECE5B2F}" destId="{5F74AABB-D5B6-4480-BC08-4E1DF3FF70E4}" srcOrd="4" destOrd="0" presId="urn:microsoft.com/office/officeart/2008/layout/VerticalCurvedList"/>
    <dgm:cxn modelId="{E68874E9-7297-4A5E-9974-A839F5225CF4}" type="presParOf" srcId="{5F74AABB-D5B6-4480-BC08-4E1DF3FF70E4}" destId="{E1DFAFC1-A9B7-49CF-A9E6-BF984A8401E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Agrupa uno o más hosts de Docker y te permite manejarlos en formato clúster.</a:t>
          </a:r>
          <a:endParaRPr lang="es-ES" sz="16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LinFactNeighborY="2120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EDE47507-62E9-4305-BB97-48A7AEEB75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C89C8EA-636B-4E0F-988C-5AC2CAF22E43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Pueden ser servidores físicos, </a:t>
          </a:r>
          <a:r>
            <a:rPr lang="es-ES_tradnl" sz="1600" dirty="0" err="1"/>
            <a:t>VMs</a:t>
          </a:r>
          <a:r>
            <a:rPr lang="es-ES_tradnl" sz="1600" dirty="0"/>
            <a:t>, Raspberry </a:t>
          </a:r>
          <a:r>
            <a:rPr lang="es-ES_tradnl" sz="1600" dirty="0" err="1"/>
            <a:t>Pi’s</a:t>
          </a:r>
          <a:r>
            <a:rPr lang="es-ES_tradnl" sz="1600" dirty="0"/>
            <a:t> o instancias en la nube. </a:t>
          </a:r>
          <a:endParaRPr lang="es-ES" sz="1600" dirty="0"/>
        </a:p>
      </dgm:t>
    </dgm:pt>
    <dgm:pt modelId="{BCA48AF3-F286-4B65-BECE-A2DEF4B76231}" type="parTrans" cxnId="{CC8600B1-FA1F-4645-8B73-7EF933B052B8}">
      <dgm:prSet/>
      <dgm:spPr/>
      <dgm:t>
        <a:bodyPr/>
        <a:lstStyle/>
        <a:p>
          <a:endParaRPr lang="es-ES"/>
        </a:p>
      </dgm:t>
    </dgm:pt>
    <dgm:pt modelId="{8E3CAC21-4B8F-46BB-A697-58F24E32C7C5}" type="sibTrans" cxnId="{CC8600B1-FA1F-4645-8B73-7EF933B052B8}">
      <dgm:prSet/>
      <dgm:spPr/>
      <dgm:t>
        <a:bodyPr/>
        <a:lstStyle/>
        <a:p>
          <a:endParaRPr lang="es-ES"/>
        </a:p>
      </dgm:t>
    </dgm:pt>
    <dgm:pt modelId="{C38B0E92-E45D-4BDC-BEC4-CC24A81ECDAA}" type="pres">
      <dgm:prSet presAssocID="{EDE47507-62E9-4305-BB97-48A7AEEB75BF}" presName="linear" presStyleCnt="0">
        <dgm:presLayoutVars>
          <dgm:animLvl val="lvl"/>
          <dgm:resizeHandles val="exact"/>
        </dgm:presLayoutVars>
      </dgm:prSet>
      <dgm:spPr/>
    </dgm:pt>
    <dgm:pt modelId="{D4BD4277-2BAA-426E-9E62-84BA2A36D634}" type="pres">
      <dgm:prSet presAssocID="{8C89C8EA-636B-4E0F-988C-5AC2CAF22E43}" presName="parentText" presStyleLbl="node1" presStyleIdx="0" presStyleCnt="1" custScaleY="446972" custLinFactNeighborY="6227">
        <dgm:presLayoutVars>
          <dgm:chMax val="0"/>
          <dgm:bulletEnabled val="1"/>
        </dgm:presLayoutVars>
      </dgm:prSet>
      <dgm:spPr/>
    </dgm:pt>
  </dgm:ptLst>
  <dgm:cxnLst>
    <dgm:cxn modelId="{986BCE37-D010-4DF1-B5C2-2500691B5E23}" type="presOf" srcId="{EDE47507-62E9-4305-BB97-48A7AEEB75BF}" destId="{C38B0E92-E45D-4BDC-BEC4-CC24A81ECDAA}" srcOrd="0" destOrd="0" presId="urn:microsoft.com/office/officeart/2005/8/layout/vList2"/>
    <dgm:cxn modelId="{0A27B591-313D-45F5-A42A-AD4E4472D64E}" type="presOf" srcId="{8C89C8EA-636B-4E0F-988C-5AC2CAF22E43}" destId="{D4BD4277-2BAA-426E-9E62-84BA2A36D634}" srcOrd="0" destOrd="0" presId="urn:microsoft.com/office/officeart/2005/8/layout/vList2"/>
    <dgm:cxn modelId="{CC8600B1-FA1F-4645-8B73-7EF933B052B8}" srcId="{EDE47507-62E9-4305-BB97-48A7AEEB75BF}" destId="{8C89C8EA-636B-4E0F-988C-5AC2CAF22E43}" srcOrd="0" destOrd="0" parTransId="{BCA48AF3-F286-4B65-BECE-A2DEF4B76231}" sibTransId="{8E3CAC21-4B8F-46BB-A697-58F24E32C7C5}"/>
    <dgm:cxn modelId="{349EBEB5-D1A2-42C1-9A43-53AE59BB9F3C}" type="presParOf" srcId="{C38B0E92-E45D-4BDC-BEC4-CC24A81ECDAA}" destId="{D4BD4277-2BAA-426E-9E62-84BA2A36D63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Los nodos son configurados como managers o </a:t>
          </a:r>
          <a:r>
            <a:rPr lang="es-ES_tradnl" sz="1600" dirty="0" err="1"/>
            <a:t>workers</a:t>
          </a:r>
          <a:r>
            <a:rPr lang="es-ES_tradnl" sz="1600" dirty="0"/>
            <a:t>.</a:t>
          </a:r>
          <a:endParaRPr lang="es-ES" sz="16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ScaleY="35478" custLinFactNeighborX="0" custLinFactNeighborY="-4272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EDE47507-62E9-4305-BB97-48A7AEEB75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C89C8EA-636B-4E0F-988C-5AC2CAF22E43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Los managers se preocupan del control </a:t>
          </a:r>
          <a:r>
            <a:rPr lang="es-ES_tradnl" sz="1600" dirty="0" err="1"/>
            <a:t>plane</a:t>
          </a:r>
          <a:r>
            <a:rPr lang="es-ES_tradnl" sz="1600" dirty="0"/>
            <a:t> del clúster (el estado del mismo), así como en despachar trabajo a los </a:t>
          </a:r>
          <a:r>
            <a:rPr lang="es-ES_tradnl" sz="1600" dirty="0" err="1"/>
            <a:t>workers</a:t>
          </a:r>
          <a:r>
            <a:rPr lang="es-ES_tradnl" sz="1600" dirty="0"/>
            <a:t>.</a:t>
          </a:r>
          <a:endParaRPr lang="es-ES" sz="1600" dirty="0"/>
        </a:p>
      </dgm:t>
    </dgm:pt>
    <dgm:pt modelId="{BCA48AF3-F286-4B65-BECE-A2DEF4B76231}" type="parTrans" cxnId="{CC8600B1-FA1F-4645-8B73-7EF933B052B8}">
      <dgm:prSet/>
      <dgm:spPr/>
      <dgm:t>
        <a:bodyPr/>
        <a:lstStyle/>
        <a:p>
          <a:endParaRPr lang="es-ES"/>
        </a:p>
      </dgm:t>
    </dgm:pt>
    <dgm:pt modelId="{8E3CAC21-4B8F-46BB-A697-58F24E32C7C5}" type="sibTrans" cxnId="{CC8600B1-FA1F-4645-8B73-7EF933B052B8}">
      <dgm:prSet/>
      <dgm:spPr/>
      <dgm:t>
        <a:bodyPr/>
        <a:lstStyle/>
        <a:p>
          <a:endParaRPr lang="es-ES"/>
        </a:p>
      </dgm:t>
    </dgm:pt>
    <dgm:pt modelId="{C38B0E92-E45D-4BDC-BEC4-CC24A81ECDAA}" type="pres">
      <dgm:prSet presAssocID="{EDE47507-62E9-4305-BB97-48A7AEEB75BF}" presName="linear" presStyleCnt="0">
        <dgm:presLayoutVars>
          <dgm:animLvl val="lvl"/>
          <dgm:resizeHandles val="exact"/>
        </dgm:presLayoutVars>
      </dgm:prSet>
      <dgm:spPr/>
    </dgm:pt>
    <dgm:pt modelId="{D4BD4277-2BAA-426E-9E62-84BA2A36D634}" type="pres">
      <dgm:prSet presAssocID="{8C89C8EA-636B-4E0F-988C-5AC2CAF22E43}" presName="parentText" presStyleLbl="node1" presStyleIdx="0" presStyleCnt="1" custScaleY="446972" custLinFactNeighborY="-6227">
        <dgm:presLayoutVars>
          <dgm:chMax val="0"/>
          <dgm:bulletEnabled val="1"/>
        </dgm:presLayoutVars>
      </dgm:prSet>
      <dgm:spPr/>
    </dgm:pt>
  </dgm:ptLst>
  <dgm:cxnLst>
    <dgm:cxn modelId="{986BCE37-D010-4DF1-B5C2-2500691B5E23}" type="presOf" srcId="{EDE47507-62E9-4305-BB97-48A7AEEB75BF}" destId="{C38B0E92-E45D-4BDC-BEC4-CC24A81ECDAA}" srcOrd="0" destOrd="0" presId="urn:microsoft.com/office/officeart/2005/8/layout/vList2"/>
    <dgm:cxn modelId="{0A27B591-313D-45F5-A42A-AD4E4472D64E}" type="presOf" srcId="{8C89C8EA-636B-4E0F-988C-5AC2CAF22E43}" destId="{D4BD4277-2BAA-426E-9E62-84BA2A36D634}" srcOrd="0" destOrd="0" presId="urn:microsoft.com/office/officeart/2005/8/layout/vList2"/>
    <dgm:cxn modelId="{CC8600B1-FA1F-4645-8B73-7EF933B052B8}" srcId="{EDE47507-62E9-4305-BB97-48A7AEEB75BF}" destId="{8C89C8EA-636B-4E0F-988C-5AC2CAF22E43}" srcOrd="0" destOrd="0" parTransId="{BCA48AF3-F286-4B65-BECE-A2DEF4B76231}" sibTransId="{8E3CAC21-4B8F-46BB-A697-58F24E32C7C5}"/>
    <dgm:cxn modelId="{349EBEB5-D1A2-42C1-9A43-53AE59BB9F3C}" type="presParOf" srcId="{C38B0E92-E45D-4BDC-BEC4-CC24A81ECDAA}" destId="{D4BD4277-2BAA-426E-9E62-84BA2A36D63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﻿ Se usa en lugar de generar muchos comandos de </a:t>
          </a:r>
          <a:r>
            <a:rPr lang="es-ES_tradnl" sz="1600" dirty="0" err="1"/>
            <a:t>Docker</a:t>
          </a:r>
          <a:endParaRPr lang="es-ES" sz="16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LinFactNeighborY="2120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E47507-62E9-4305-BB97-48A7AEEB75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C89C8EA-636B-4E0F-988C-5AC2CAF22E43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Un único archivo y se despliega con un solo comando.</a:t>
          </a:r>
          <a:endParaRPr lang="es-ES" sz="1600" dirty="0"/>
        </a:p>
      </dgm:t>
    </dgm:pt>
    <dgm:pt modelId="{BCA48AF3-F286-4B65-BECE-A2DEF4B76231}" type="parTrans" cxnId="{CC8600B1-FA1F-4645-8B73-7EF933B052B8}">
      <dgm:prSet/>
      <dgm:spPr/>
      <dgm:t>
        <a:bodyPr/>
        <a:lstStyle/>
        <a:p>
          <a:endParaRPr lang="es-ES"/>
        </a:p>
      </dgm:t>
    </dgm:pt>
    <dgm:pt modelId="{8E3CAC21-4B8F-46BB-A697-58F24E32C7C5}" type="sibTrans" cxnId="{CC8600B1-FA1F-4645-8B73-7EF933B052B8}">
      <dgm:prSet/>
      <dgm:spPr/>
      <dgm:t>
        <a:bodyPr/>
        <a:lstStyle/>
        <a:p>
          <a:endParaRPr lang="es-ES"/>
        </a:p>
      </dgm:t>
    </dgm:pt>
    <dgm:pt modelId="{C38B0E92-E45D-4BDC-BEC4-CC24A81ECDAA}" type="pres">
      <dgm:prSet presAssocID="{EDE47507-62E9-4305-BB97-48A7AEEB75BF}" presName="linear" presStyleCnt="0">
        <dgm:presLayoutVars>
          <dgm:animLvl val="lvl"/>
          <dgm:resizeHandles val="exact"/>
        </dgm:presLayoutVars>
      </dgm:prSet>
      <dgm:spPr/>
    </dgm:pt>
    <dgm:pt modelId="{D4BD4277-2BAA-426E-9E62-84BA2A36D634}" type="pres">
      <dgm:prSet presAssocID="{8C89C8EA-636B-4E0F-988C-5AC2CAF22E43}" presName="parentText" presStyleLbl="node1" presStyleIdx="0" presStyleCnt="1" custScaleY="446972" custLinFactNeighborY="6227">
        <dgm:presLayoutVars>
          <dgm:chMax val="0"/>
          <dgm:bulletEnabled val="1"/>
        </dgm:presLayoutVars>
      </dgm:prSet>
      <dgm:spPr/>
    </dgm:pt>
  </dgm:ptLst>
  <dgm:cxnLst>
    <dgm:cxn modelId="{986BCE37-D010-4DF1-B5C2-2500691B5E23}" type="presOf" srcId="{EDE47507-62E9-4305-BB97-48A7AEEB75BF}" destId="{C38B0E92-E45D-4BDC-BEC4-CC24A81ECDAA}" srcOrd="0" destOrd="0" presId="urn:microsoft.com/office/officeart/2005/8/layout/vList2"/>
    <dgm:cxn modelId="{0A27B591-313D-45F5-A42A-AD4E4472D64E}" type="presOf" srcId="{8C89C8EA-636B-4E0F-988C-5AC2CAF22E43}" destId="{D4BD4277-2BAA-426E-9E62-84BA2A36D634}" srcOrd="0" destOrd="0" presId="urn:microsoft.com/office/officeart/2005/8/layout/vList2"/>
    <dgm:cxn modelId="{CC8600B1-FA1F-4645-8B73-7EF933B052B8}" srcId="{EDE47507-62E9-4305-BB97-48A7AEEB75BF}" destId="{8C89C8EA-636B-4E0F-988C-5AC2CAF22E43}" srcOrd="0" destOrd="0" parTransId="{BCA48AF3-F286-4B65-BECE-A2DEF4B76231}" sibTransId="{8E3CAC21-4B8F-46BB-A697-58F24E32C7C5}"/>
    <dgm:cxn modelId="{349EBEB5-D1A2-42C1-9A43-53AE59BB9F3C}" type="presParOf" srcId="{C38B0E92-E45D-4BDC-BEC4-CC24A81ECDAA}" destId="{D4BD4277-2BAA-426E-9E62-84BA2A36D63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Se llamaba </a:t>
          </a:r>
          <a:r>
            <a:rPr lang="es-ES_tradnl" sz="1600" dirty="0" err="1"/>
            <a:t>Fig</a:t>
          </a:r>
          <a:r>
            <a:rPr lang="es-ES_tradnl" sz="1600" dirty="0"/>
            <a:t>, creada por una compañía llamada Orchard, hecha en Python.</a:t>
          </a:r>
          <a:endParaRPr lang="es-ES" sz="16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LinFactNeighborY="2120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DE47507-62E9-4305-BB97-48A7AEEB75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C89C8EA-636B-4E0F-988C-5AC2CAF22E43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Era la mejor manera de administrar aplicaciones </a:t>
          </a:r>
          <a:r>
            <a:rPr lang="es-ES_tradnl" sz="1600" dirty="0" err="1"/>
            <a:t>multi-contenedor</a:t>
          </a:r>
          <a:r>
            <a:rPr lang="es-ES_tradnl" sz="1600" dirty="0"/>
            <a:t>. </a:t>
          </a:r>
          <a:endParaRPr lang="es-ES" sz="1600" dirty="0"/>
        </a:p>
      </dgm:t>
    </dgm:pt>
    <dgm:pt modelId="{BCA48AF3-F286-4B65-BECE-A2DEF4B76231}" type="parTrans" cxnId="{CC8600B1-FA1F-4645-8B73-7EF933B052B8}">
      <dgm:prSet/>
      <dgm:spPr/>
      <dgm:t>
        <a:bodyPr/>
        <a:lstStyle/>
        <a:p>
          <a:endParaRPr lang="es-ES"/>
        </a:p>
      </dgm:t>
    </dgm:pt>
    <dgm:pt modelId="{8E3CAC21-4B8F-46BB-A697-58F24E32C7C5}" type="sibTrans" cxnId="{CC8600B1-FA1F-4645-8B73-7EF933B052B8}">
      <dgm:prSet/>
      <dgm:spPr/>
      <dgm:t>
        <a:bodyPr/>
        <a:lstStyle/>
        <a:p>
          <a:endParaRPr lang="es-ES"/>
        </a:p>
      </dgm:t>
    </dgm:pt>
    <dgm:pt modelId="{C38B0E92-E45D-4BDC-BEC4-CC24A81ECDAA}" type="pres">
      <dgm:prSet presAssocID="{EDE47507-62E9-4305-BB97-48A7AEEB75BF}" presName="linear" presStyleCnt="0">
        <dgm:presLayoutVars>
          <dgm:animLvl val="lvl"/>
          <dgm:resizeHandles val="exact"/>
        </dgm:presLayoutVars>
      </dgm:prSet>
      <dgm:spPr/>
    </dgm:pt>
    <dgm:pt modelId="{D4BD4277-2BAA-426E-9E62-84BA2A36D634}" type="pres">
      <dgm:prSet presAssocID="{8C89C8EA-636B-4E0F-988C-5AC2CAF22E43}" presName="parentText" presStyleLbl="node1" presStyleIdx="0" presStyleCnt="1" custScaleY="152862" custLinFactNeighborY="6227">
        <dgm:presLayoutVars>
          <dgm:chMax val="0"/>
          <dgm:bulletEnabled val="1"/>
        </dgm:presLayoutVars>
      </dgm:prSet>
      <dgm:spPr/>
    </dgm:pt>
  </dgm:ptLst>
  <dgm:cxnLst>
    <dgm:cxn modelId="{986BCE37-D010-4DF1-B5C2-2500691B5E23}" type="presOf" srcId="{EDE47507-62E9-4305-BB97-48A7AEEB75BF}" destId="{C38B0E92-E45D-4BDC-BEC4-CC24A81ECDAA}" srcOrd="0" destOrd="0" presId="urn:microsoft.com/office/officeart/2005/8/layout/vList2"/>
    <dgm:cxn modelId="{0A27B591-313D-45F5-A42A-AD4E4472D64E}" type="presOf" srcId="{8C89C8EA-636B-4E0F-988C-5AC2CAF22E43}" destId="{D4BD4277-2BAA-426E-9E62-84BA2A36D634}" srcOrd="0" destOrd="0" presId="urn:microsoft.com/office/officeart/2005/8/layout/vList2"/>
    <dgm:cxn modelId="{CC8600B1-FA1F-4645-8B73-7EF933B052B8}" srcId="{EDE47507-62E9-4305-BB97-48A7AEEB75BF}" destId="{8C89C8EA-636B-4E0F-988C-5AC2CAF22E43}" srcOrd="0" destOrd="0" parTransId="{BCA48AF3-F286-4B65-BECE-A2DEF4B76231}" sibTransId="{8E3CAC21-4B8F-46BB-A697-58F24E32C7C5}"/>
    <dgm:cxn modelId="{349EBEB5-D1A2-42C1-9A43-53AE59BB9F3C}" type="presParOf" srcId="{C38B0E92-E45D-4BDC-BEC4-CC24A81ECDAA}" destId="{D4BD4277-2BAA-426E-9E62-84BA2A36D63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DE47507-62E9-4305-BB97-48A7AEEB75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C89C8EA-636B-4E0F-988C-5AC2CAF22E43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A través de un archivo escrito en YAML podías definir tu aplicación. </a:t>
          </a:r>
          <a:endParaRPr lang="es-ES" sz="1600" dirty="0"/>
        </a:p>
      </dgm:t>
    </dgm:pt>
    <dgm:pt modelId="{BCA48AF3-F286-4B65-BECE-A2DEF4B76231}" type="parTrans" cxnId="{CC8600B1-FA1F-4645-8B73-7EF933B052B8}">
      <dgm:prSet/>
      <dgm:spPr/>
      <dgm:t>
        <a:bodyPr/>
        <a:lstStyle/>
        <a:p>
          <a:endParaRPr lang="es-ES"/>
        </a:p>
      </dgm:t>
    </dgm:pt>
    <dgm:pt modelId="{8E3CAC21-4B8F-46BB-A697-58F24E32C7C5}" type="sibTrans" cxnId="{CC8600B1-FA1F-4645-8B73-7EF933B052B8}">
      <dgm:prSet/>
      <dgm:spPr/>
      <dgm:t>
        <a:bodyPr/>
        <a:lstStyle/>
        <a:p>
          <a:endParaRPr lang="es-ES"/>
        </a:p>
      </dgm:t>
    </dgm:pt>
    <dgm:pt modelId="{C38B0E92-E45D-4BDC-BEC4-CC24A81ECDAA}" type="pres">
      <dgm:prSet presAssocID="{EDE47507-62E9-4305-BB97-48A7AEEB75BF}" presName="linear" presStyleCnt="0">
        <dgm:presLayoutVars>
          <dgm:animLvl val="lvl"/>
          <dgm:resizeHandles val="exact"/>
        </dgm:presLayoutVars>
      </dgm:prSet>
      <dgm:spPr/>
    </dgm:pt>
    <dgm:pt modelId="{D4BD4277-2BAA-426E-9E62-84BA2A36D634}" type="pres">
      <dgm:prSet presAssocID="{8C89C8EA-636B-4E0F-988C-5AC2CAF22E43}" presName="parentText" presStyleLbl="node1" presStyleIdx="0" presStyleCnt="1" custScaleY="152862" custLinFactNeighborX="141" custLinFactNeighborY="-3536">
        <dgm:presLayoutVars>
          <dgm:chMax val="0"/>
          <dgm:bulletEnabled val="1"/>
        </dgm:presLayoutVars>
      </dgm:prSet>
      <dgm:spPr/>
    </dgm:pt>
  </dgm:ptLst>
  <dgm:cxnLst>
    <dgm:cxn modelId="{986BCE37-D010-4DF1-B5C2-2500691B5E23}" type="presOf" srcId="{EDE47507-62E9-4305-BB97-48A7AEEB75BF}" destId="{C38B0E92-E45D-4BDC-BEC4-CC24A81ECDAA}" srcOrd="0" destOrd="0" presId="urn:microsoft.com/office/officeart/2005/8/layout/vList2"/>
    <dgm:cxn modelId="{0A27B591-313D-45F5-A42A-AD4E4472D64E}" type="presOf" srcId="{8C89C8EA-636B-4E0F-988C-5AC2CAF22E43}" destId="{D4BD4277-2BAA-426E-9E62-84BA2A36D634}" srcOrd="0" destOrd="0" presId="urn:microsoft.com/office/officeart/2005/8/layout/vList2"/>
    <dgm:cxn modelId="{CC8600B1-FA1F-4645-8B73-7EF933B052B8}" srcId="{EDE47507-62E9-4305-BB97-48A7AEEB75BF}" destId="{8C89C8EA-636B-4E0F-988C-5AC2CAF22E43}" srcOrd="0" destOrd="0" parTransId="{BCA48AF3-F286-4B65-BECE-A2DEF4B76231}" sibTransId="{8E3CAC21-4B8F-46BB-A697-58F24E32C7C5}"/>
    <dgm:cxn modelId="{349EBEB5-D1A2-42C1-9A43-53AE59BB9F3C}" type="presParOf" srcId="{C38B0E92-E45D-4BDC-BEC4-CC24A81ECDAA}" destId="{D4BD4277-2BAA-426E-9E62-84BA2A36D63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532FEF1-993A-420F-B5EA-72AD23D83EE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BE1CA98-1CC1-4198-9B7A-BB605681E127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Docker </a:t>
          </a:r>
          <a:r>
            <a:rPr lang="es-ES_tradnl" sz="1600" dirty="0" err="1"/>
            <a:t>Compose</a:t>
          </a:r>
          <a:r>
            <a:rPr lang="es-ES_tradnl" sz="1600" dirty="0"/>
            <a:t> es </a:t>
          </a:r>
          <a:r>
            <a:rPr lang="es-ES_tradnl" sz="1600" dirty="0" err="1"/>
            <a:t>multi-plataforma</a:t>
          </a:r>
          <a:r>
            <a:rPr lang="es-ES_tradnl" sz="1600" dirty="0"/>
            <a:t>.</a:t>
          </a:r>
          <a:endParaRPr lang="es-ES" sz="1600" dirty="0"/>
        </a:p>
      </dgm:t>
    </dgm:pt>
    <dgm:pt modelId="{4FE2B1E6-6477-4B45-A32B-A32EF0234337}" type="parTrans" cxnId="{CB5D8757-8133-49CE-BE94-829A30ED581B}">
      <dgm:prSet/>
      <dgm:spPr/>
      <dgm:t>
        <a:bodyPr/>
        <a:lstStyle/>
        <a:p>
          <a:endParaRPr lang="es-ES"/>
        </a:p>
      </dgm:t>
    </dgm:pt>
    <dgm:pt modelId="{3223D42D-96BC-4F47-87C4-34FCEC0B7AAD}" type="sibTrans" cxnId="{CB5D8757-8133-49CE-BE94-829A30ED581B}">
      <dgm:prSet/>
      <dgm:spPr/>
      <dgm:t>
        <a:bodyPr/>
        <a:lstStyle/>
        <a:p>
          <a:endParaRPr lang="es-ES"/>
        </a:p>
      </dgm:t>
    </dgm:pt>
    <dgm:pt modelId="{2953C787-E070-449C-96FC-2AA4CF3EDF09}" type="pres">
      <dgm:prSet presAssocID="{1532FEF1-993A-420F-B5EA-72AD23D83EED}" presName="linear" presStyleCnt="0">
        <dgm:presLayoutVars>
          <dgm:animLvl val="lvl"/>
          <dgm:resizeHandles val="exact"/>
        </dgm:presLayoutVars>
      </dgm:prSet>
      <dgm:spPr/>
    </dgm:pt>
    <dgm:pt modelId="{CBEE9ABA-F832-4F46-8AE6-3F5A1844BF83}" type="pres">
      <dgm:prSet presAssocID="{8BE1CA98-1CC1-4198-9B7A-BB605681E127}" presName="parentText" presStyleLbl="node1" presStyleIdx="0" presStyleCnt="1" custScaleY="37267" custLinFactNeighborY="2120">
        <dgm:presLayoutVars>
          <dgm:chMax val="0"/>
          <dgm:bulletEnabled val="1"/>
        </dgm:presLayoutVars>
      </dgm:prSet>
      <dgm:spPr/>
    </dgm:pt>
  </dgm:ptLst>
  <dgm:cxnLst>
    <dgm:cxn modelId="{CB5D8757-8133-49CE-BE94-829A30ED581B}" srcId="{1532FEF1-993A-420F-B5EA-72AD23D83EED}" destId="{8BE1CA98-1CC1-4198-9B7A-BB605681E127}" srcOrd="0" destOrd="0" parTransId="{4FE2B1E6-6477-4B45-A32B-A32EF0234337}" sibTransId="{3223D42D-96BC-4F47-87C4-34FCEC0B7AAD}"/>
    <dgm:cxn modelId="{C0A9F16F-5573-4E34-939E-046342A7E70B}" type="presOf" srcId="{8BE1CA98-1CC1-4198-9B7A-BB605681E127}" destId="{CBEE9ABA-F832-4F46-8AE6-3F5A1844BF83}" srcOrd="0" destOrd="0" presId="urn:microsoft.com/office/officeart/2005/8/layout/vList2"/>
    <dgm:cxn modelId="{12D67475-CB8F-494E-9167-D2E86B180284}" type="presOf" srcId="{1532FEF1-993A-420F-B5EA-72AD23D83EED}" destId="{2953C787-E070-449C-96FC-2AA4CF3EDF09}" srcOrd="0" destOrd="0" presId="urn:microsoft.com/office/officeart/2005/8/layout/vList2"/>
    <dgm:cxn modelId="{D5EF46DC-B229-4899-A7D7-DAFD303DBB79}" type="presParOf" srcId="{2953C787-E070-449C-96FC-2AA4CF3EDF09}" destId="{CBEE9ABA-F832-4F46-8AE6-3F5A1844BF8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DE47507-62E9-4305-BB97-48A7AEEB75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C89C8EA-636B-4E0F-988C-5AC2CAF22E43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Está incluido como parte de Docker Desktop en Windows 10, Linux y Mac.</a:t>
          </a:r>
          <a:endParaRPr lang="es-ES" sz="1600" dirty="0"/>
        </a:p>
      </dgm:t>
    </dgm:pt>
    <dgm:pt modelId="{BCA48AF3-F286-4B65-BECE-A2DEF4B76231}" type="parTrans" cxnId="{CC8600B1-FA1F-4645-8B73-7EF933B052B8}">
      <dgm:prSet/>
      <dgm:spPr/>
      <dgm:t>
        <a:bodyPr/>
        <a:lstStyle/>
        <a:p>
          <a:endParaRPr lang="es-ES"/>
        </a:p>
      </dgm:t>
    </dgm:pt>
    <dgm:pt modelId="{8E3CAC21-4B8F-46BB-A697-58F24E32C7C5}" type="sibTrans" cxnId="{CC8600B1-FA1F-4645-8B73-7EF933B052B8}">
      <dgm:prSet/>
      <dgm:spPr/>
      <dgm:t>
        <a:bodyPr/>
        <a:lstStyle/>
        <a:p>
          <a:endParaRPr lang="es-ES"/>
        </a:p>
      </dgm:t>
    </dgm:pt>
    <dgm:pt modelId="{C38B0E92-E45D-4BDC-BEC4-CC24A81ECDAA}" type="pres">
      <dgm:prSet presAssocID="{EDE47507-62E9-4305-BB97-48A7AEEB75BF}" presName="linear" presStyleCnt="0">
        <dgm:presLayoutVars>
          <dgm:animLvl val="lvl"/>
          <dgm:resizeHandles val="exact"/>
        </dgm:presLayoutVars>
      </dgm:prSet>
      <dgm:spPr/>
    </dgm:pt>
    <dgm:pt modelId="{D4BD4277-2BAA-426E-9E62-84BA2A36D634}" type="pres">
      <dgm:prSet presAssocID="{8C89C8EA-636B-4E0F-988C-5AC2CAF22E43}" presName="parentText" presStyleLbl="node1" presStyleIdx="0" presStyleCnt="1" custScaleY="152862" custLinFactNeighborY="6227">
        <dgm:presLayoutVars>
          <dgm:chMax val="0"/>
          <dgm:bulletEnabled val="1"/>
        </dgm:presLayoutVars>
      </dgm:prSet>
      <dgm:spPr/>
    </dgm:pt>
  </dgm:ptLst>
  <dgm:cxnLst>
    <dgm:cxn modelId="{986BCE37-D010-4DF1-B5C2-2500691B5E23}" type="presOf" srcId="{EDE47507-62E9-4305-BB97-48A7AEEB75BF}" destId="{C38B0E92-E45D-4BDC-BEC4-CC24A81ECDAA}" srcOrd="0" destOrd="0" presId="urn:microsoft.com/office/officeart/2005/8/layout/vList2"/>
    <dgm:cxn modelId="{0A27B591-313D-45F5-A42A-AD4E4472D64E}" type="presOf" srcId="{8C89C8EA-636B-4E0F-988C-5AC2CAF22E43}" destId="{D4BD4277-2BAA-426E-9E62-84BA2A36D634}" srcOrd="0" destOrd="0" presId="urn:microsoft.com/office/officeart/2005/8/layout/vList2"/>
    <dgm:cxn modelId="{CC8600B1-FA1F-4645-8B73-7EF933B052B8}" srcId="{EDE47507-62E9-4305-BB97-48A7AEEB75BF}" destId="{8C89C8EA-636B-4E0F-988C-5AC2CAF22E43}" srcOrd="0" destOrd="0" parTransId="{BCA48AF3-F286-4B65-BECE-A2DEF4B76231}" sibTransId="{8E3CAC21-4B8F-46BB-A697-58F24E32C7C5}"/>
    <dgm:cxn modelId="{349EBEB5-D1A2-42C1-9A43-53AE59BB9F3C}" type="presParOf" srcId="{C38B0E92-E45D-4BDC-BEC4-CC24A81ECDAA}" destId="{D4BD4277-2BAA-426E-9E62-84BA2A36D63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DE47507-62E9-4305-BB97-48A7AEEB75B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8C89C8EA-636B-4E0F-988C-5AC2CAF22E43}">
      <dgm:prSet custT="1"/>
      <dgm:spPr>
        <a:solidFill>
          <a:srgbClr val="659B91"/>
        </a:solidFill>
      </dgm:spPr>
      <dgm:t>
        <a:bodyPr/>
        <a:lstStyle/>
        <a:p>
          <a:r>
            <a:rPr lang="es-ES_tradnl" sz="1600" dirty="0"/>
            <a:t>En Windows Server está en un binario separado.</a:t>
          </a:r>
          <a:endParaRPr lang="es-ES" sz="1600" dirty="0"/>
        </a:p>
      </dgm:t>
    </dgm:pt>
    <dgm:pt modelId="{BCA48AF3-F286-4B65-BECE-A2DEF4B76231}" type="parTrans" cxnId="{CC8600B1-FA1F-4645-8B73-7EF933B052B8}">
      <dgm:prSet/>
      <dgm:spPr/>
      <dgm:t>
        <a:bodyPr/>
        <a:lstStyle/>
        <a:p>
          <a:endParaRPr lang="es-ES"/>
        </a:p>
      </dgm:t>
    </dgm:pt>
    <dgm:pt modelId="{8E3CAC21-4B8F-46BB-A697-58F24E32C7C5}" type="sibTrans" cxnId="{CC8600B1-FA1F-4645-8B73-7EF933B052B8}">
      <dgm:prSet/>
      <dgm:spPr/>
      <dgm:t>
        <a:bodyPr/>
        <a:lstStyle/>
        <a:p>
          <a:endParaRPr lang="es-ES"/>
        </a:p>
      </dgm:t>
    </dgm:pt>
    <dgm:pt modelId="{C38B0E92-E45D-4BDC-BEC4-CC24A81ECDAA}" type="pres">
      <dgm:prSet presAssocID="{EDE47507-62E9-4305-BB97-48A7AEEB75BF}" presName="linear" presStyleCnt="0">
        <dgm:presLayoutVars>
          <dgm:animLvl val="lvl"/>
          <dgm:resizeHandles val="exact"/>
        </dgm:presLayoutVars>
      </dgm:prSet>
      <dgm:spPr/>
    </dgm:pt>
    <dgm:pt modelId="{D4BD4277-2BAA-426E-9E62-84BA2A36D634}" type="pres">
      <dgm:prSet presAssocID="{8C89C8EA-636B-4E0F-988C-5AC2CAF22E43}" presName="parentText" presStyleLbl="node1" presStyleIdx="0" presStyleCnt="1" custScaleY="45777" custLinFactNeighborX="141" custLinFactNeighborY="-3536">
        <dgm:presLayoutVars>
          <dgm:chMax val="0"/>
          <dgm:bulletEnabled val="1"/>
        </dgm:presLayoutVars>
      </dgm:prSet>
      <dgm:spPr/>
    </dgm:pt>
  </dgm:ptLst>
  <dgm:cxnLst>
    <dgm:cxn modelId="{986BCE37-D010-4DF1-B5C2-2500691B5E23}" type="presOf" srcId="{EDE47507-62E9-4305-BB97-48A7AEEB75BF}" destId="{C38B0E92-E45D-4BDC-BEC4-CC24A81ECDAA}" srcOrd="0" destOrd="0" presId="urn:microsoft.com/office/officeart/2005/8/layout/vList2"/>
    <dgm:cxn modelId="{0A27B591-313D-45F5-A42A-AD4E4472D64E}" type="presOf" srcId="{8C89C8EA-636B-4E0F-988C-5AC2CAF22E43}" destId="{D4BD4277-2BAA-426E-9E62-84BA2A36D634}" srcOrd="0" destOrd="0" presId="urn:microsoft.com/office/officeart/2005/8/layout/vList2"/>
    <dgm:cxn modelId="{CC8600B1-FA1F-4645-8B73-7EF933B052B8}" srcId="{EDE47507-62E9-4305-BB97-48A7AEEB75BF}" destId="{8C89C8EA-636B-4E0F-988C-5AC2CAF22E43}" srcOrd="0" destOrd="0" parTransId="{BCA48AF3-F286-4B65-BECE-A2DEF4B76231}" sibTransId="{8E3CAC21-4B8F-46BB-A697-58F24E32C7C5}"/>
    <dgm:cxn modelId="{349EBEB5-D1A2-42C1-9A43-53AE59BB9F3C}" type="presParOf" srcId="{C38B0E92-E45D-4BDC-BEC4-CC24A81ECDAA}" destId="{D4BD4277-2BAA-426E-9E62-84BA2A36D63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0"/>
          <a:ext cx="7704953" cy="542880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Están hechas de múltiples servicios que interactúan unos con otros. </a:t>
          </a:r>
          <a:endParaRPr lang="es-ES" sz="1600" kern="1200" dirty="0"/>
        </a:p>
      </dsp:txBody>
      <dsp:txXfrm>
        <a:off x="26501" y="26501"/>
        <a:ext cx="7651951" cy="48987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650"/>
          <a:ext cx="7704953" cy="469013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kern="1200" dirty="0"/>
            <a:t>Se usan </a:t>
          </a:r>
          <a:r>
            <a:rPr lang="es-ES_tradnl" sz="1400" kern="1200"/>
            <a:t>archivos YAML </a:t>
          </a:r>
          <a:r>
            <a:rPr lang="es-ES_tradnl" sz="1400" kern="1200" dirty="0"/>
            <a:t>para definir las aplicaciones </a:t>
          </a:r>
          <a:r>
            <a:rPr lang="es-ES_tradnl" sz="1400" kern="1200" dirty="0" err="1"/>
            <a:t>multi</a:t>
          </a:r>
          <a:r>
            <a:rPr lang="es-ES_tradnl" sz="1400" kern="1200" dirty="0"/>
            <a:t>-contenedor.</a:t>
          </a:r>
          <a:endParaRPr lang="es-ES" sz="1400" kern="1200" dirty="0"/>
        </a:p>
      </dsp:txBody>
      <dsp:txXfrm>
        <a:off x="22895" y="23545"/>
        <a:ext cx="7659163" cy="42322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63DD20-7D0F-45A4-A43C-93DDAE92FCC4}">
      <dsp:nvSpPr>
        <dsp:cNvPr id="0" name=""/>
        <dsp:cNvSpPr/>
      </dsp:nvSpPr>
      <dsp:spPr>
        <a:xfrm>
          <a:off x="-2132461" y="-331804"/>
          <a:ext cx="2561308" cy="2561308"/>
        </a:xfrm>
        <a:prstGeom prst="blockArc">
          <a:avLst>
            <a:gd name="adj1" fmla="val 18900000"/>
            <a:gd name="adj2" fmla="val 2700000"/>
            <a:gd name="adj3" fmla="val 843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936057-20AD-4810-9D48-98B6216FAFFC}">
      <dsp:nvSpPr>
        <dsp:cNvPr id="0" name=""/>
        <dsp:cNvSpPr/>
      </dsp:nvSpPr>
      <dsp:spPr>
        <a:xfrm>
          <a:off x="348844" y="271105"/>
          <a:ext cx="2487696" cy="542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320" tIns="20320" rIns="20320" bIns="20320" numCol="1" spcCol="1270" anchor="ctr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800" kern="1200" dirty="0"/>
            <a:t>﻿</a:t>
          </a:r>
          <a:r>
            <a:rPr lang="es-ES_tradnl" sz="800" b="1" kern="1200" dirty="0" err="1"/>
            <a:t>version</a:t>
          </a:r>
          <a:r>
            <a:rPr lang="es-ES_tradnl" sz="800" kern="1200" dirty="0"/>
            <a:t>: especifica la versión del archivo de Docker </a:t>
          </a:r>
          <a:r>
            <a:rPr lang="es-ES_tradnl" sz="800" kern="1200" dirty="0" err="1"/>
            <a:t>Compose</a:t>
          </a:r>
          <a:r>
            <a:rPr lang="es-ES_tradnl" sz="800" kern="1200" dirty="0"/>
            <a:t> (obligatorio que esté en la primera línea).</a:t>
          </a:r>
          <a:endParaRPr lang="es-ES" sz="800" kern="1200" dirty="0"/>
        </a:p>
      </dsp:txBody>
      <dsp:txXfrm>
        <a:off x="348844" y="271105"/>
        <a:ext cx="2487696" cy="542134"/>
      </dsp:txXfrm>
    </dsp:sp>
    <dsp:sp modelId="{1E0154C6-7E35-42CF-84DC-BB2069CE2218}">
      <dsp:nvSpPr>
        <dsp:cNvPr id="0" name=""/>
        <dsp:cNvSpPr/>
      </dsp:nvSpPr>
      <dsp:spPr>
        <a:xfrm>
          <a:off x="10010" y="203338"/>
          <a:ext cx="677668" cy="67766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675941-71D2-4E07-8BDA-355610C856EC}">
      <dsp:nvSpPr>
        <dsp:cNvPr id="0" name=""/>
        <dsp:cNvSpPr/>
      </dsp:nvSpPr>
      <dsp:spPr>
        <a:xfrm>
          <a:off x="348844" y="1084459"/>
          <a:ext cx="2487696" cy="542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320" tIns="20320" rIns="20320" bIns="20320" numCol="1" spcCol="1270" anchor="ctr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800" b="1" kern="1200" dirty="0" err="1"/>
            <a:t>services</a:t>
          </a:r>
          <a:r>
            <a:rPr lang="es-ES_tradnl" sz="800" kern="1200" dirty="0"/>
            <a:t>: se definen los contenedores que componen tu aplicación.</a:t>
          </a:r>
          <a:endParaRPr lang="es-ES" sz="800" kern="1200" dirty="0"/>
        </a:p>
      </dsp:txBody>
      <dsp:txXfrm>
        <a:off x="348844" y="1084459"/>
        <a:ext cx="2487696" cy="542134"/>
      </dsp:txXfrm>
    </dsp:sp>
    <dsp:sp modelId="{E1DFAFC1-A9B7-49CF-A9E6-BF984A8401ED}">
      <dsp:nvSpPr>
        <dsp:cNvPr id="0" name=""/>
        <dsp:cNvSpPr/>
      </dsp:nvSpPr>
      <dsp:spPr>
        <a:xfrm>
          <a:off x="10010" y="1016692"/>
          <a:ext cx="677668" cy="67766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202"/>
          <a:ext cx="7704953" cy="469461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kern="1200" dirty="0"/>
            <a:t>El nombre por defecto de estos archivos es </a:t>
          </a:r>
          <a:r>
            <a:rPr lang="es-ES_tradnl" sz="1400" b="1" kern="1200" dirty="0" err="1"/>
            <a:t>docker-compose.yml</a:t>
          </a:r>
          <a:r>
            <a:rPr lang="es-ES_tradnl" sz="1400" kern="1200" dirty="0"/>
            <a:t>.</a:t>
          </a:r>
          <a:endParaRPr lang="es-ES" sz="1400" kern="1200" dirty="0"/>
        </a:p>
      </dsp:txBody>
      <dsp:txXfrm>
        <a:off x="22917" y="23119"/>
        <a:ext cx="7659119" cy="423627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202"/>
          <a:ext cx="7704953" cy="469461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kern="1200" dirty="0"/>
            <a:t>Estos archivos tienen cuatro secciones:</a:t>
          </a:r>
          <a:endParaRPr lang="es-ES" sz="1400" kern="1200" dirty="0"/>
        </a:p>
      </dsp:txBody>
      <dsp:txXfrm>
        <a:off x="22917" y="23119"/>
        <a:ext cx="7659119" cy="423627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650"/>
          <a:ext cx="7704953" cy="469013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kern="1200" dirty="0"/>
            <a:t>Puedes utilizar el </a:t>
          </a:r>
          <a:r>
            <a:rPr lang="es-ES_tradnl" sz="1400" kern="1200" dirty="0" err="1"/>
            <a:t>flag</a:t>
          </a:r>
          <a:r>
            <a:rPr lang="es-ES_tradnl" sz="1800" b="1" kern="1200" dirty="0">
              <a:latin typeface="Consolas" panose="020B0609020204030204" pitchFamily="49" charset="0"/>
            </a:rPr>
            <a:t> –f </a:t>
          </a:r>
          <a:r>
            <a:rPr lang="es-ES_tradnl" sz="1400" kern="1200" dirty="0"/>
            <a:t>para especificar nombres personalizados.</a:t>
          </a:r>
          <a:endParaRPr lang="es-ES" sz="1400" kern="1200" dirty="0"/>
        </a:p>
      </dsp:txBody>
      <dsp:txXfrm>
        <a:off x="22895" y="23545"/>
        <a:ext cx="7659163" cy="423223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63DD20-7D0F-45A4-A43C-93DDAE92FCC4}">
      <dsp:nvSpPr>
        <dsp:cNvPr id="0" name=""/>
        <dsp:cNvSpPr/>
      </dsp:nvSpPr>
      <dsp:spPr>
        <a:xfrm>
          <a:off x="-2132461" y="-331804"/>
          <a:ext cx="2561308" cy="2561308"/>
        </a:xfrm>
        <a:prstGeom prst="blockArc">
          <a:avLst>
            <a:gd name="adj1" fmla="val 18900000"/>
            <a:gd name="adj2" fmla="val 2700000"/>
            <a:gd name="adj3" fmla="val 843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936057-20AD-4810-9D48-98B6216FAFFC}">
      <dsp:nvSpPr>
        <dsp:cNvPr id="0" name=""/>
        <dsp:cNvSpPr/>
      </dsp:nvSpPr>
      <dsp:spPr>
        <a:xfrm>
          <a:off x="348844" y="271105"/>
          <a:ext cx="2487696" cy="542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320" tIns="25400" rIns="25400" bIns="254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000" b="1" kern="1200" dirty="0" err="1"/>
            <a:t>volumes</a:t>
          </a:r>
          <a:r>
            <a:rPr lang="es-ES_tradnl" sz="1000" b="1" kern="1200" dirty="0"/>
            <a:t>: </a:t>
          </a:r>
          <a:r>
            <a:rPr lang="es-ES_tradnl" sz="1000" kern="1200" dirty="0"/>
            <a:t>los volúmenes que tus contenedores utilizarán para guardar los datos.</a:t>
          </a:r>
          <a:endParaRPr lang="es-ES" sz="1000" kern="1200" dirty="0"/>
        </a:p>
      </dsp:txBody>
      <dsp:txXfrm>
        <a:off x="348844" y="271105"/>
        <a:ext cx="2487696" cy="542134"/>
      </dsp:txXfrm>
    </dsp:sp>
    <dsp:sp modelId="{1E0154C6-7E35-42CF-84DC-BB2069CE2218}">
      <dsp:nvSpPr>
        <dsp:cNvPr id="0" name=""/>
        <dsp:cNvSpPr/>
      </dsp:nvSpPr>
      <dsp:spPr>
        <a:xfrm>
          <a:off x="10010" y="203338"/>
          <a:ext cx="677668" cy="67766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675941-71D2-4E07-8BDA-355610C856EC}">
      <dsp:nvSpPr>
        <dsp:cNvPr id="0" name=""/>
        <dsp:cNvSpPr/>
      </dsp:nvSpPr>
      <dsp:spPr>
        <a:xfrm>
          <a:off x="348844" y="1084459"/>
          <a:ext cx="2487696" cy="542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320" tIns="25400" rIns="25400" bIns="254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000" b="1" kern="1200" dirty="0" err="1"/>
            <a:t>networks</a:t>
          </a:r>
          <a:r>
            <a:rPr lang="es-ES_tradnl" sz="1000" b="1" kern="1200" dirty="0"/>
            <a:t>: </a:t>
          </a:r>
          <a:r>
            <a:rPr lang="es-ES_tradnl" sz="1000" kern="1200" dirty="0"/>
            <a:t>lista las redes que usará tu aplicación.</a:t>
          </a:r>
          <a:endParaRPr lang="es-ES" sz="1000" kern="1200" dirty="0"/>
        </a:p>
      </dsp:txBody>
      <dsp:txXfrm>
        <a:off x="348844" y="1084459"/>
        <a:ext cx="2487696" cy="542134"/>
      </dsp:txXfrm>
    </dsp:sp>
    <dsp:sp modelId="{E1DFAFC1-A9B7-49CF-A9E6-BF984A8401ED}">
      <dsp:nvSpPr>
        <dsp:cNvPr id="0" name=""/>
        <dsp:cNvSpPr/>
      </dsp:nvSpPr>
      <dsp:spPr>
        <a:xfrm>
          <a:off x="10010" y="1016692"/>
          <a:ext cx="677668" cy="67766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12361"/>
          <a:ext cx="7704953" cy="804960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Agrupa uno o más hosts de Docker y te permite manejarlos en formato clúster.</a:t>
          </a:r>
          <a:endParaRPr lang="es-ES" sz="1600" kern="1200" dirty="0"/>
        </a:p>
      </dsp:txBody>
      <dsp:txXfrm>
        <a:off x="39295" y="51656"/>
        <a:ext cx="7626363" cy="72637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BD4277-2BAA-426E-9E62-84BA2A36D634}">
      <dsp:nvSpPr>
        <dsp:cNvPr id="0" name=""/>
        <dsp:cNvSpPr/>
      </dsp:nvSpPr>
      <dsp:spPr>
        <a:xfrm>
          <a:off x="0" y="791"/>
          <a:ext cx="7704953" cy="809865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Pueden ser servidores físicos, </a:t>
          </a:r>
          <a:r>
            <a:rPr lang="es-ES_tradnl" sz="1600" kern="1200" dirty="0" err="1"/>
            <a:t>VMs</a:t>
          </a:r>
          <a:r>
            <a:rPr lang="es-ES_tradnl" sz="1600" kern="1200" dirty="0"/>
            <a:t>, Raspberry </a:t>
          </a:r>
          <a:r>
            <a:rPr lang="es-ES_tradnl" sz="1600" kern="1200" dirty="0" err="1"/>
            <a:t>Pi’s</a:t>
          </a:r>
          <a:r>
            <a:rPr lang="es-ES_tradnl" sz="1600" kern="1200" dirty="0"/>
            <a:t> o instancias en la nube. </a:t>
          </a:r>
          <a:endParaRPr lang="es-ES" sz="1600" kern="1200" dirty="0"/>
        </a:p>
      </dsp:txBody>
      <dsp:txXfrm>
        <a:off x="39534" y="40325"/>
        <a:ext cx="7625885" cy="730797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47854"/>
          <a:ext cx="7704953" cy="431696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Los nodos son configurados como managers o </a:t>
          </a:r>
          <a:r>
            <a:rPr lang="es-ES_tradnl" sz="1600" kern="1200" dirty="0" err="1"/>
            <a:t>workers</a:t>
          </a:r>
          <a:r>
            <a:rPr lang="es-ES_tradnl" sz="1600" kern="1200" dirty="0"/>
            <a:t>.</a:t>
          </a:r>
          <a:endParaRPr lang="es-ES" sz="1600" kern="1200" dirty="0"/>
        </a:p>
      </dsp:txBody>
      <dsp:txXfrm>
        <a:off x="21074" y="68928"/>
        <a:ext cx="7662805" cy="389548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BD4277-2BAA-426E-9E62-84BA2A36D634}">
      <dsp:nvSpPr>
        <dsp:cNvPr id="0" name=""/>
        <dsp:cNvSpPr/>
      </dsp:nvSpPr>
      <dsp:spPr>
        <a:xfrm>
          <a:off x="0" y="0"/>
          <a:ext cx="7704953" cy="809865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Los managers se preocupan del control </a:t>
          </a:r>
          <a:r>
            <a:rPr lang="es-ES_tradnl" sz="1600" kern="1200" dirty="0" err="1"/>
            <a:t>plane</a:t>
          </a:r>
          <a:r>
            <a:rPr lang="es-ES_tradnl" sz="1600" kern="1200" dirty="0"/>
            <a:t> del clúster (el estado del mismo), así como en despachar trabajo a los </a:t>
          </a:r>
          <a:r>
            <a:rPr lang="es-ES_tradnl" sz="1600" kern="1200" dirty="0" err="1"/>
            <a:t>workers</a:t>
          </a:r>
          <a:r>
            <a:rPr lang="es-ES_tradnl" sz="1600" kern="1200" dirty="0"/>
            <a:t>.</a:t>
          </a:r>
          <a:endParaRPr lang="es-ES" sz="1600" kern="1200" dirty="0"/>
        </a:p>
      </dsp:txBody>
      <dsp:txXfrm>
        <a:off x="39534" y="39534"/>
        <a:ext cx="7625885" cy="7307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12361"/>
          <a:ext cx="7704953" cy="804960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﻿ Se usa en lugar de generar muchos comandos de </a:t>
          </a:r>
          <a:r>
            <a:rPr lang="es-ES_tradnl" sz="1600" kern="1200" dirty="0" err="1"/>
            <a:t>Docker</a:t>
          </a:r>
          <a:endParaRPr lang="es-ES" sz="1600" kern="1200" dirty="0"/>
        </a:p>
      </dsp:txBody>
      <dsp:txXfrm>
        <a:off x="39295" y="51656"/>
        <a:ext cx="7626363" cy="7263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BD4277-2BAA-426E-9E62-84BA2A36D634}">
      <dsp:nvSpPr>
        <dsp:cNvPr id="0" name=""/>
        <dsp:cNvSpPr/>
      </dsp:nvSpPr>
      <dsp:spPr>
        <a:xfrm>
          <a:off x="0" y="791"/>
          <a:ext cx="7704953" cy="809865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Un único archivo y se despliega con un solo comando.</a:t>
          </a:r>
          <a:endParaRPr lang="es-ES" sz="1600" kern="1200" dirty="0"/>
        </a:p>
      </dsp:txBody>
      <dsp:txXfrm>
        <a:off x="39534" y="40325"/>
        <a:ext cx="7625885" cy="73079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12361"/>
          <a:ext cx="7704953" cy="804960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Se llamaba </a:t>
          </a:r>
          <a:r>
            <a:rPr lang="es-ES_tradnl" sz="1600" kern="1200" dirty="0" err="1"/>
            <a:t>Fig</a:t>
          </a:r>
          <a:r>
            <a:rPr lang="es-ES_tradnl" sz="1600" kern="1200" dirty="0"/>
            <a:t>, creada por una compañía llamada Orchard, hecha en Python.</a:t>
          </a:r>
          <a:endParaRPr lang="es-ES" sz="1600" kern="1200" dirty="0"/>
        </a:p>
      </dsp:txBody>
      <dsp:txXfrm>
        <a:off x="39295" y="51656"/>
        <a:ext cx="7626363" cy="72637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BD4277-2BAA-426E-9E62-84BA2A36D634}">
      <dsp:nvSpPr>
        <dsp:cNvPr id="0" name=""/>
        <dsp:cNvSpPr/>
      </dsp:nvSpPr>
      <dsp:spPr>
        <a:xfrm>
          <a:off x="0" y="149055"/>
          <a:ext cx="7704953" cy="558007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Era la mejor manera de administrar aplicaciones </a:t>
          </a:r>
          <a:r>
            <a:rPr lang="es-ES_tradnl" sz="1600" kern="1200" dirty="0" err="1"/>
            <a:t>multi-contenedor</a:t>
          </a:r>
          <a:r>
            <a:rPr lang="es-ES_tradnl" sz="1600" kern="1200" dirty="0"/>
            <a:t>. </a:t>
          </a:r>
          <a:endParaRPr lang="es-ES" sz="1600" kern="1200" dirty="0"/>
        </a:p>
      </dsp:txBody>
      <dsp:txXfrm>
        <a:off x="27240" y="176295"/>
        <a:ext cx="7650473" cy="50352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BD4277-2BAA-426E-9E62-84BA2A36D634}">
      <dsp:nvSpPr>
        <dsp:cNvPr id="0" name=""/>
        <dsp:cNvSpPr/>
      </dsp:nvSpPr>
      <dsp:spPr>
        <a:xfrm>
          <a:off x="0" y="113416"/>
          <a:ext cx="7704953" cy="558007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A través de un archivo escrito en YAML podías definir tu aplicación. </a:t>
          </a:r>
          <a:endParaRPr lang="es-ES" sz="1600" kern="1200" dirty="0"/>
        </a:p>
      </dsp:txBody>
      <dsp:txXfrm>
        <a:off x="27240" y="140656"/>
        <a:ext cx="7650473" cy="50352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E9ABA-F832-4F46-8AE6-3F5A1844BF83}">
      <dsp:nvSpPr>
        <dsp:cNvPr id="0" name=""/>
        <dsp:cNvSpPr/>
      </dsp:nvSpPr>
      <dsp:spPr>
        <a:xfrm>
          <a:off x="0" y="207724"/>
          <a:ext cx="7704953" cy="453464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Docker </a:t>
          </a:r>
          <a:r>
            <a:rPr lang="es-ES_tradnl" sz="1600" kern="1200" dirty="0" err="1"/>
            <a:t>Compose</a:t>
          </a:r>
          <a:r>
            <a:rPr lang="es-ES_tradnl" sz="1600" kern="1200" dirty="0"/>
            <a:t> es </a:t>
          </a:r>
          <a:r>
            <a:rPr lang="es-ES_tradnl" sz="1600" kern="1200" dirty="0" err="1"/>
            <a:t>multi-plataforma</a:t>
          </a:r>
          <a:r>
            <a:rPr lang="es-ES_tradnl" sz="1600" kern="1200" dirty="0"/>
            <a:t>.</a:t>
          </a:r>
          <a:endParaRPr lang="es-ES" sz="1600" kern="1200" dirty="0"/>
        </a:p>
      </dsp:txBody>
      <dsp:txXfrm>
        <a:off x="22136" y="229860"/>
        <a:ext cx="7660681" cy="40919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BD4277-2BAA-426E-9E62-84BA2A36D634}">
      <dsp:nvSpPr>
        <dsp:cNvPr id="0" name=""/>
        <dsp:cNvSpPr/>
      </dsp:nvSpPr>
      <dsp:spPr>
        <a:xfrm>
          <a:off x="0" y="149055"/>
          <a:ext cx="7704953" cy="558007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Está incluido como parte de Docker Desktop en Windows 10, Linux y Mac.</a:t>
          </a:r>
          <a:endParaRPr lang="es-ES" sz="1600" kern="1200" dirty="0"/>
        </a:p>
      </dsp:txBody>
      <dsp:txXfrm>
        <a:off x="27240" y="176295"/>
        <a:ext cx="7650473" cy="50352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BD4277-2BAA-426E-9E62-84BA2A36D634}">
      <dsp:nvSpPr>
        <dsp:cNvPr id="0" name=""/>
        <dsp:cNvSpPr/>
      </dsp:nvSpPr>
      <dsp:spPr>
        <a:xfrm>
          <a:off x="0" y="83795"/>
          <a:ext cx="7704953" cy="557014"/>
        </a:xfrm>
        <a:prstGeom prst="roundRect">
          <a:avLst/>
        </a:prstGeom>
        <a:solidFill>
          <a:srgbClr val="659B9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/>
            <a:t>En Windows Server está en un binario separado.</a:t>
          </a:r>
          <a:endParaRPr lang="es-ES" sz="1600" kern="1200" dirty="0"/>
        </a:p>
      </dsp:txBody>
      <dsp:txXfrm>
        <a:off x="27191" y="110986"/>
        <a:ext cx="7650571" cy="5026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B6EE4-302D-42F1-9E0F-295CEEA59884}" type="datetimeFigureOut">
              <a:rPr lang="es-ES" smtClean="0"/>
              <a:t>11/10/22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2E3C7-4DED-451B-AD6F-BFB932FF2CAD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81342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8275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458476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61490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88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50030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67586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433943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77573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B2E3C7-4DED-451B-AD6F-BFB932FF2CAD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35597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B2E3C7-4DED-451B-AD6F-BFB932FF2CAD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8193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B2E3C7-4DED-451B-AD6F-BFB932FF2CAD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4786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983341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B2E3C7-4DED-451B-AD6F-BFB932FF2CAD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68111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26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91796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27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213073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28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16429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9421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02095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90291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12671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2E3C7-4DED-451B-AD6F-BFB932FF2CAD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05302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B2E3C7-4DED-451B-AD6F-BFB932FF2CAD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4857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B2E3C7-4DED-451B-AD6F-BFB932FF2CAD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5145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95300" y="2847976"/>
            <a:ext cx="7772400" cy="933449"/>
          </a:xfrm>
        </p:spPr>
        <p:txBody>
          <a:bodyPr>
            <a:normAutofit/>
          </a:bodyPr>
          <a:lstStyle/>
          <a:p>
            <a:pPr algn="l"/>
            <a:r>
              <a:rPr lang="en-US" sz="7200" spc="-300" dirty="0" err="1">
                <a:latin typeface="Neo Sans Std Medium"/>
                <a:cs typeface="Neo Sans Std Medium"/>
              </a:rPr>
              <a:t>Título</a:t>
            </a:r>
            <a:endParaRPr lang="en-US" sz="7200" spc="-300" dirty="0">
              <a:latin typeface="Neo Sans Std Medium"/>
              <a:cs typeface="Neo Sans Std Medium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33400" y="3657600"/>
            <a:ext cx="8013700" cy="495300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algn="l"/>
            <a:r>
              <a:rPr lang="en-US" sz="2800" dirty="0" err="1">
                <a:latin typeface="Neo Sans Std Light"/>
                <a:cs typeface="Neo Sans Std Light"/>
              </a:rPr>
              <a:t>Subtítulo</a:t>
            </a:r>
            <a:endParaRPr lang="en-US" sz="2800" dirty="0">
              <a:latin typeface="Neo Sans Std Light"/>
              <a:cs typeface="Neo Sans Std Light"/>
            </a:endParaRPr>
          </a:p>
        </p:txBody>
      </p:sp>
    </p:spTree>
    <p:extLst>
      <p:ext uri="{BB962C8B-B14F-4D97-AF65-F5344CB8AC3E}">
        <p14:creationId xmlns:p14="http://schemas.microsoft.com/office/powerpoint/2010/main" val="216049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463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008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F2392D-669B-0248-BB0F-6CED85CFFB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4E3EE87-3B99-C043-81B0-36074223C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DAD89B-49D2-9842-A5AD-A03EB69C1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D3F98-8190-044B-8A20-58886D859262}" type="datetimeFigureOut">
              <a:rPr lang="de-DE" smtClean="0"/>
              <a:t>10.10.22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23CDF5-B345-F146-834F-C95EC06FE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02B3A8A-8B9D-584D-A2EB-A40602250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C4208-B4C2-2B43-AFA3-38812F9F63F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111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857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882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58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623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79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582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148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4B8BC99-9ACD-BE4F-B10C-4208E66E3B9D}" type="datetimeFigureOut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6F52DB1-0A36-E24F-B3B2-94DA0D5B1D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877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06322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_tradnl" dirty="0" err="1"/>
              <a:t>Click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75803"/>
            <a:ext cx="8229600" cy="2156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err="1"/>
              <a:t>Click</a:t>
            </a:r>
            <a:r>
              <a:rPr lang="es-ES_tradnl" dirty="0"/>
              <a:t> </a:t>
            </a:r>
            <a:r>
              <a:rPr lang="es-ES_tradnl" dirty="0" err="1"/>
              <a:t>to</a:t>
            </a:r>
            <a:r>
              <a:rPr lang="es-ES_tradnl" dirty="0"/>
              <a:t>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text</a:t>
            </a:r>
            <a:r>
              <a:rPr lang="es-ES_tradnl" dirty="0"/>
              <a:t> </a:t>
            </a:r>
            <a:r>
              <a:rPr lang="es-ES_tradnl" dirty="0" err="1"/>
              <a:t>styles</a:t>
            </a:r>
            <a:endParaRPr lang="es-ES_tradnl" dirty="0"/>
          </a:p>
          <a:p>
            <a:pPr lvl="1"/>
            <a:r>
              <a:rPr lang="es-ES_tradnl" dirty="0" err="1"/>
              <a:t>Second</a:t>
            </a:r>
            <a:r>
              <a:rPr lang="es-ES_tradnl" dirty="0"/>
              <a:t> </a:t>
            </a:r>
            <a:r>
              <a:rPr lang="es-ES_tradnl" dirty="0" err="1"/>
              <a:t>level</a:t>
            </a:r>
            <a:endParaRPr lang="es-ES_tradnl" dirty="0"/>
          </a:p>
          <a:p>
            <a:pPr lvl="2"/>
            <a:r>
              <a:rPr lang="es-ES_tradnl" dirty="0" err="1"/>
              <a:t>Third</a:t>
            </a:r>
            <a:r>
              <a:rPr lang="es-ES_tradnl" dirty="0"/>
              <a:t> </a:t>
            </a:r>
            <a:r>
              <a:rPr lang="es-ES_tradnl" dirty="0" err="1"/>
              <a:t>level</a:t>
            </a:r>
            <a:endParaRPr lang="es-ES_tradnl" dirty="0"/>
          </a:p>
          <a:p>
            <a:pPr lvl="3"/>
            <a:r>
              <a:rPr lang="es-ES_tradnl" dirty="0" err="1"/>
              <a:t>Fourth</a:t>
            </a:r>
            <a:r>
              <a:rPr lang="es-ES_tradnl" dirty="0"/>
              <a:t> </a:t>
            </a:r>
            <a:r>
              <a:rPr lang="es-ES_tradnl" dirty="0" err="1"/>
              <a:t>level</a:t>
            </a:r>
            <a:endParaRPr lang="es-ES_tradnl" dirty="0"/>
          </a:p>
          <a:p>
            <a:pPr lvl="4"/>
            <a:r>
              <a:rPr lang="es-ES_tradnl" dirty="0" err="1"/>
              <a:t>Fifth</a:t>
            </a:r>
            <a:r>
              <a:rPr lang="es-ES_tradnl" dirty="0"/>
              <a:t> </a:t>
            </a:r>
            <a:r>
              <a:rPr lang="es-ES_tradnl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49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457200" rtl="0" eaLnBrk="1" latinLnBrk="0" hangingPunct="1">
        <a:spcBef>
          <a:spcPct val="0"/>
        </a:spcBef>
        <a:buNone/>
        <a:defRPr sz="5400" b="0" i="0" kern="1200">
          <a:solidFill>
            <a:schemeClr val="tx1"/>
          </a:solidFill>
          <a:latin typeface="Neo Sans Std Medium"/>
          <a:ea typeface="+mj-ea"/>
          <a:cs typeface="Neo Sans Std Medium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b="0" i="0" kern="1200">
          <a:solidFill>
            <a:schemeClr val="tx1"/>
          </a:solidFill>
          <a:latin typeface="Neo Sans Std"/>
          <a:ea typeface="+mn-ea"/>
          <a:cs typeface="Neo Sans Std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2800" b="0" i="0" kern="1200">
          <a:solidFill>
            <a:schemeClr val="tx1"/>
          </a:solidFill>
          <a:latin typeface="Neo Sans Std"/>
          <a:ea typeface="+mn-ea"/>
          <a:cs typeface="Neo Sans Std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2400" b="0" i="0" kern="1200">
          <a:solidFill>
            <a:schemeClr val="tx1"/>
          </a:solidFill>
          <a:latin typeface="Neo Sans Std"/>
          <a:ea typeface="+mn-ea"/>
          <a:cs typeface="Neo Sans Std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2000" b="0" i="0" kern="1200">
          <a:solidFill>
            <a:schemeClr val="tx1"/>
          </a:solidFill>
          <a:latin typeface="Neo Sans Std"/>
          <a:ea typeface="+mn-ea"/>
          <a:cs typeface="Neo Sans Std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b="0" i="0" kern="1200">
          <a:solidFill>
            <a:schemeClr val="tx1"/>
          </a:solidFill>
          <a:latin typeface="Neo Sans Std"/>
          <a:ea typeface="+mn-ea"/>
          <a:cs typeface="Neo Sans Std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7.xml"/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12" Type="http://schemas.microsoft.com/office/2007/relationships/diagramDrawing" Target="../diagrams/drawing1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11" Type="http://schemas.openxmlformats.org/officeDocument/2006/relationships/diagramColors" Target="../diagrams/colors17.xml"/><Relationship Id="rId5" Type="http://schemas.openxmlformats.org/officeDocument/2006/relationships/diagramQuickStyle" Target="../diagrams/quickStyle16.xml"/><Relationship Id="rId10" Type="http://schemas.openxmlformats.org/officeDocument/2006/relationships/diagramQuickStyle" Target="../diagrams/quickStyle17.xml"/><Relationship Id="rId4" Type="http://schemas.openxmlformats.org/officeDocument/2006/relationships/diagramLayout" Target="../diagrams/layout16.xml"/><Relationship Id="rId9" Type="http://schemas.openxmlformats.org/officeDocument/2006/relationships/diagramLayout" Target="../diagrams/layout1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9.xml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12" Type="http://schemas.microsoft.com/office/2007/relationships/diagramDrawing" Target="../diagrams/drawing1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11" Type="http://schemas.openxmlformats.org/officeDocument/2006/relationships/diagramColors" Target="../diagrams/colors19.xml"/><Relationship Id="rId5" Type="http://schemas.openxmlformats.org/officeDocument/2006/relationships/diagramQuickStyle" Target="../diagrams/quickStyle18.xml"/><Relationship Id="rId10" Type="http://schemas.openxmlformats.org/officeDocument/2006/relationships/diagramQuickStyle" Target="../diagrams/quickStyle19.xml"/><Relationship Id="rId4" Type="http://schemas.openxmlformats.org/officeDocument/2006/relationships/diagramLayout" Target="../diagrams/layout18.xml"/><Relationship Id="rId9" Type="http://schemas.openxmlformats.org/officeDocument/2006/relationships/diagramLayout" Target="../diagrams/layout19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6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3.png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lemoncode" TargetMode="Externa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13" Type="http://schemas.openxmlformats.org/officeDocument/2006/relationships/diagramData" Target="../diagrams/data6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17" Type="http://schemas.microsoft.com/office/2007/relationships/diagramDrawing" Target="../diagrams/drawing6.xml"/><Relationship Id="rId2" Type="http://schemas.openxmlformats.org/officeDocument/2006/relationships/notesSlide" Target="../notesSlides/notesSlide5.xml"/><Relationship Id="rId16" Type="http://schemas.openxmlformats.org/officeDocument/2006/relationships/diagramColors" Target="../diagrams/colors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5" Type="http://schemas.openxmlformats.org/officeDocument/2006/relationships/diagramQuickStyle" Target="../diagrams/quickStyle6.xml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Relationship Id="rId14" Type="http://schemas.openxmlformats.org/officeDocument/2006/relationships/diagramLayout" Target="../diagrams/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13" Type="http://schemas.openxmlformats.org/officeDocument/2006/relationships/diagramData" Target="../diagrams/data9.xm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17" Type="http://schemas.microsoft.com/office/2007/relationships/diagramDrawing" Target="../diagrams/drawing9.xml"/><Relationship Id="rId2" Type="http://schemas.openxmlformats.org/officeDocument/2006/relationships/notesSlide" Target="../notesSlides/notesSlide6.xml"/><Relationship Id="rId16" Type="http://schemas.openxmlformats.org/officeDocument/2006/relationships/diagramColors" Target="../diagrams/colors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5" Type="http://schemas.openxmlformats.org/officeDocument/2006/relationships/diagramQuickStyle" Target="../diagrams/quickStyle9.xml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Relationship Id="rId14" Type="http://schemas.openxmlformats.org/officeDocument/2006/relationships/diagramLayout" Target="../diagrams/layou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1.xml"/><Relationship Id="rId13" Type="http://schemas.openxmlformats.org/officeDocument/2006/relationships/diagramData" Target="../diagrams/data12.xml"/><Relationship Id="rId18" Type="http://schemas.openxmlformats.org/officeDocument/2006/relationships/diagramData" Target="../diagrams/data13.xml"/><Relationship Id="rId26" Type="http://schemas.openxmlformats.org/officeDocument/2006/relationships/diagramColors" Target="../diagrams/colors14.xml"/><Relationship Id="rId3" Type="http://schemas.openxmlformats.org/officeDocument/2006/relationships/diagramData" Target="../diagrams/data10.xml"/><Relationship Id="rId21" Type="http://schemas.openxmlformats.org/officeDocument/2006/relationships/diagramColors" Target="../diagrams/colors13.xml"/><Relationship Id="rId7" Type="http://schemas.microsoft.com/office/2007/relationships/diagramDrawing" Target="../diagrams/drawing10.xml"/><Relationship Id="rId12" Type="http://schemas.microsoft.com/office/2007/relationships/diagramDrawing" Target="../diagrams/drawing11.xml"/><Relationship Id="rId17" Type="http://schemas.microsoft.com/office/2007/relationships/diagramDrawing" Target="../diagrams/drawing12.xml"/><Relationship Id="rId25" Type="http://schemas.openxmlformats.org/officeDocument/2006/relationships/diagramQuickStyle" Target="../diagrams/quickStyle14.xml"/><Relationship Id="rId2" Type="http://schemas.openxmlformats.org/officeDocument/2006/relationships/notesSlide" Target="../notesSlides/notesSlide7.xml"/><Relationship Id="rId16" Type="http://schemas.openxmlformats.org/officeDocument/2006/relationships/diagramColors" Target="../diagrams/colors12.xml"/><Relationship Id="rId20" Type="http://schemas.openxmlformats.org/officeDocument/2006/relationships/diagramQuickStyle" Target="../diagrams/quickStyle13.xml"/><Relationship Id="rId29" Type="http://schemas.openxmlformats.org/officeDocument/2006/relationships/diagramLayout" Target="../diagrams/layout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11" Type="http://schemas.openxmlformats.org/officeDocument/2006/relationships/diagramColors" Target="../diagrams/colors11.xml"/><Relationship Id="rId24" Type="http://schemas.openxmlformats.org/officeDocument/2006/relationships/diagramLayout" Target="../diagrams/layout14.xml"/><Relationship Id="rId32" Type="http://schemas.microsoft.com/office/2007/relationships/diagramDrawing" Target="../diagrams/drawing15.xml"/><Relationship Id="rId5" Type="http://schemas.openxmlformats.org/officeDocument/2006/relationships/diagramQuickStyle" Target="../diagrams/quickStyle10.xml"/><Relationship Id="rId15" Type="http://schemas.openxmlformats.org/officeDocument/2006/relationships/diagramQuickStyle" Target="../diagrams/quickStyle12.xml"/><Relationship Id="rId23" Type="http://schemas.openxmlformats.org/officeDocument/2006/relationships/diagramData" Target="../diagrams/data14.xml"/><Relationship Id="rId28" Type="http://schemas.openxmlformats.org/officeDocument/2006/relationships/diagramData" Target="../diagrams/data15.xml"/><Relationship Id="rId10" Type="http://schemas.openxmlformats.org/officeDocument/2006/relationships/diagramQuickStyle" Target="../diagrams/quickStyle11.xml"/><Relationship Id="rId19" Type="http://schemas.openxmlformats.org/officeDocument/2006/relationships/diagramLayout" Target="../diagrams/layout13.xml"/><Relationship Id="rId31" Type="http://schemas.openxmlformats.org/officeDocument/2006/relationships/diagramColors" Target="../diagrams/colors15.xml"/><Relationship Id="rId4" Type="http://schemas.openxmlformats.org/officeDocument/2006/relationships/diagramLayout" Target="../diagrams/layout10.xml"/><Relationship Id="rId9" Type="http://schemas.openxmlformats.org/officeDocument/2006/relationships/diagramLayout" Target="../diagrams/layout11.xml"/><Relationship Id="rId14" Type="http://schemas.openxmlformats.org/officeDocument/2006/relationships/diagramLayout" Target="../diagrams/layout12.xml"/><Relationship Id="rId22" Type="http://schemas.microsoft.com/office/2007/relationships/diagramDrawing" Target="../diagrams/drawing13.xml"/><Relationship Id="rId27" Type="http://schemas.microsoft.com/office/2007/relationships/diagramDrawing" Target="../diagrams/drawing14.xml"/><Relationship Id="rId30" Type="http://schemas.openxmlformats.org/officeDocument/2006/relationships/diagramQuickStyle" Target="../diagrams/quickStyle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78557BC-75CE-4181-9589-2628A4A7F07D}"/>
              </a:ext>
            </a:extLst>
          </p:cNvPr>
          <p:cNvSpPr/>
          <p:nvPr/>
        </p:nvSpPr>
        <p:spPr>
          <a:xfrm>
            <a:off x="0" y="3443908"/>
            <a:ext cx="9144000" cy="1699591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6B6CDE2-EADE-430A-81A9-A4C92D7A9C60}"/>
              </a:ext>
            </a:extLst>
          </p:cNvPr>
          <p:cNvSpPr txBox="1">
            <a:spLocks/>
          </p:cNvSpPr>
          <p:nvPr/>
        </p:nvSpPr>
        <p:spPr>
          <a:xfrm>
            <a:off x="572755" y="2270925"/>
            <a:ext cx="8320419" cy="1170605"/>
          </a:xfrm>
          <a:prstGeom prst="rect">
            <a:avLst/>
          </a:prstGeom>
        </p:spPr>
        <p:txBody>
          <a:bodyPr vert="horz" wrap="square" lIns="0" tIns="45720" rIns="91440" bIns="45720" rtlCol="0" anchor="t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/>
                </a:solidFill>
                <a:latin typeface="Neo Sans Std Medium"/>
                <a:ea typeface="+mj-ea"/>
                <a:cs typeface="Neo Sans Std Medium"/>
              </a:defRPr>
            </a:lvl1pPr>
          </a:lstStyle>
          <a:p>
            <a:pPr>
              <a:tabLst>
                <a:tab pos="90488" algn="l"/>
              </a:tabLst>
            </a:pPr>
            <a:r>
              <a:rPr lang="es-ES_tradnl" sz="7200" spc="-300">
                <a:solidFill>
                  <a:srgbClr val="242415"/>
                </a:solidFill>
                <a:latin typeface="Montserrat SemiBold" panose="00000700000000000000" pitchFamily="2" charset="0"/>
              </a:rPr>
              <a:t>Contenedores VI</a:t>
            </a:r>
            <a:endParaRPr lang="es-ES_tradnl" sz="7200" spc="-300">
              <a:solidFill>
                <a:srgbClr val="242415"/>
              </a:solidFill>
              <a:effectLst/>
              <a:latin typeface="Montserrat SemiBold" panose="000007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E846C75-EA81-4B08-9B7A-76A26EDBBCE3}"/>
              </a:ext>
            </a:extLst>
          </p:cNvPr>
          <p:cNvSpPr txBox="1">
            <a:spLocks/>
          </p:cNvSpPr>
          <p:nvPr/>
        </p:nvSpPr>
        <p:spPr>
          <a:xfrm>
            <a:off x="607926" y="3442251"/>
            <a:ext cx="8285248" cy="756000"/>
          </a:xfrm>
          <a:prstGeom prst="rect">
            <a:avLst/>
          </a:prstGeom>
        </p:spPr>
        <p:txBody>
          <a:bodyPr vert="horz" lIns="0" tIns="45720" rIns="91440" bIns="45720" rtlCol="0" anchor="b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/>
                </a:solidFill>
                <a:latin typeface="Neo Sans Std Medium"/>
                <a:ea typeface="+mj-ea"/>
                <a:cs typeface="Neo Sans Std Medium"/>
              </a:defRPr>
            </a:lvl1pPr>
          </a:lstStyle>
          <a:p>
            <a:r>
              <a:rPr lang="en-US" sz="4000" spc="-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Docker Compose, Swarm y </a:t>
            </a:r>
            <a:r>
              <a:rPr lang="en-US" sz="4000" spc="-2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Monitorización</a:t>
            </a:r>
            <a:endParaRPr lang="en-US" sz="4000" spc="-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E94D9FF3-C3BC-45FD-BE97-970A880FF2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0688" t="-754" r="13873" b="52337"/>
          <a:stretch/>
        </p:blipFill>
        <p:spPr>
          <a:xfrm rot="16200000">
            <a:off x="7481612" y="3481111"/>
            <a:ext cx="1701968" cy="162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016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vert="horz" lIns="0" tIns="34290" rIns="68580" bIns="34290" rtlCol="0" anchor="b">
            <a:normAutofit/>
          </a:bodyPr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Chuleta - Comandos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1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226196-ECD3-0C4B-B2B3-A3C9488F8E1F}"/>
              </a:ext>
            </a:extLst>
          </p:cNvPr>
          <p:cNvSpPr/>
          <p:nvPr/>
        </p:nvSpPr>
        <p:spPr>
          <a:xfrm>
            <a:off x="467833" y="1294518"/>
            <a:ext cx="1960113" cy="401296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docker-compose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up</a:t>
            </a:r>
            <a:endParaRPr lang="es-ES" sz="1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19632C-9F40-3548-AABB-2C229DB1AF08}"/>
              </a:ext>
            </a:extLst>
          </p:cNvPr>
          <p:cNvSpPr/>
          <p:nvPr/>
        </p:nvSpPr>
        <p:spPr>
          <a:xfrm>
            <a:off x="2530577" y="1294518"/>
            <a:ext cx="6362598" cy="401296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685800">
              <a:defRPr/>
            </a:pPr>
            <a:r>
              <a:rPr lang="es-ES_tradnl" sz="1350" dirty="0">
                <a:solidFill>
                  <a:prstClr val="white"/>
                </a:solidFill>
                <a:latin typeface="Calibri" panose="020F0502020204030204"/>
              </a:rPr>
              <a:t>Despliega una aplicación utilizando </a:t>
            </a:r>
            <a:r>
              <a:rPr lang="es-ES_tradnl" sz="1350" dirty="0" err="1">
                <a:solidFill>
                  <a:prstClr val="white"/>
                </a:solidFill>
                <a:latin typeface="Calibri" panose="020F0502020204030204"/>
              </a:rPr>
              <a:t>docker-compose.yaml</a:t>
            </a:r>
            <a:endParaRPr lang="es-ES_tradnl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0FA108A-CFBE-E44F-9B7D-58BD545C352F}"/>
              </a:ext>
            </a:extLst>
          </p:cNvPr>
          <p:cNvSpPr/>
          <p:nvPr/>
        </p:nvSpPr>
        <p:spPr>
          <a:xfrm>
            <a:off x="467833" y="1937005"/>
            <a:ext cx="1960113" cy="401296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docker-compose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stop</a:t>
            </a:r>
            <a:endParaRPr kumimoji="0" lang="es-ES_tradnl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DC44222-40FD-A745-9DC9-70687544096D}"/>
              </a:ext>
            </a:extLst>
          </p:cNvPr>
          <p:cNvSpPr/>
          <p:nvPr/>
        </p:nvSpPr>
        <p:spPr>
          <a:xfrm>
            <a:off x="2530577" y="1935005"/>
            <a:ext cx="6362598" cy="401296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 todos los contenedores de la aplicación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2744B1F-2AAA-D54C-BAC8-5E16CB90A1C0}"/>
              </a:ext>
            </a:extLst>
          </p:cNvPr>
          <p:cNvSpPr/>
          <p:nvPr/>
        </p:nvSpPr>
        <p:spPr>
          <a:xfrm>
            <a:off x="467833" y="2579492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300" b="1" dirty="0" err="1">
                <a:solidFill>
                  <a:prstClr val="white"/>
                </a:solidFill>
                <a:latin typeface="Calibri" panose="020F0502020204030204"/>
              </a:rPr>
              <a:t>docker-compose</a:t>
            </a:r>
            <a:r>
              <a:rPr lang="es-ES_tradnl" sz="13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300" b="1" dirty="0" err="1">
                <a:solidFill>
                  <a:prstClr val="white"/>
                </a:solidFill>
                <a:latin typeface="Calibri" panose="020F0502020204030204"/>
              </a:rPr>
              <a:t>restart</a:t>
            </a:r>
            <a:endParaRPr kumimoji="0" lang="es-ES_tradnl" sz="1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EFB7ACC-54E8-734D-968F-2C3F7C7D36E3}"/>
              </a:ext>
            </a:extLst>
          </p:cNvPr>
          <p:cNvSpPr/>
          <p:nvPr/>
        </p:nvSpPr>
        <p:spPr>
          <a:xfrm>
            <a:off x="2530577" y="2575492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Reinicia los contenedores de la aplicación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01032F6-9778-234D-B073-0FB06D59177D}"/>
              </a:ext>
            </a:extLst>
          </p:cNvPr>
          <p:cNvSpPr/>
          <p:nvPr/>
        </p:nvSpPr>
        <p:spPr>
          <a:xfrm>
            <a:off x="467833" y="3223883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400" b="1" dirty="0">
                <a:solidFill>
                  <a:prstClr val="white"/>
                </a:solidFill>
                <a:latin typeface="Calibri" panose="020F0502020204030204"/>
              </a:rPr>
              <a:t>docker-compose </a:t>
            </a:r>
            <a:r>
              <a:rPr lang="en-GB" sz="1400" b="1" dirty="0" err="1">
                <a:solidFill>
                  <a:prstClr val="white"/>
                </a:solidFill>
                <a:latin typeface="Calibri" panose="020F0502020204030204"/>
              </a:rPr>
              <a:t>ps</a:t>
            </a: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1FF0D79-9B9D-B944-BD7B-CD8B84F467B6}"/>
              </a:ext>
            </a:extLst>
          </p:cNvPr>
          <p:cNvSpPr/>
          <p:nvPr/>
        </p:nvSpPr>
        <p:spPr>
          <a:xfrm>
            <a:off x="2530577" y="3217883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Lista todos los componentes generados</a:t>
            </a:r>
            <a:r>
              <a:rPr kumimoji="0" lang="es-ES_tradnl" sz="135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con el </a:t>
            </a:r>
            <a:r>
              <a:rPr kumimoji="0" lang="es-ES_tradnl" sz="135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docker-compose.yaml</a:t>
            </a:r>
            <a:r>
              <a:rPr kumimoji="0" lang="es-ES_tradnl" sz="135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del directorio</a:t>
            </a:r>
            <a:endParaRPr kumimoji="0" lang="es-ES_tradnl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5C5AE97-041E-324C-AE96-4FCDB2F78BE9}"/>
              </a:ext>
            </a:extLst>
          </p:cNvPr>
          <p:cNvSpPr/>
          <p:nvPr/>
        </p:nvSpPr>
        <p:spPr>
          <a:xfrm>
            <a:off x="467832" y="3868275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400" b="1" dirty="0">
                <a:solidFill>
                  <a:prstClr val="white"/>
                </a:solidFill>
                <a:latin typeface="Calibri" panose="020F0502020204030204"/>
              </a:rPr>
              <a:t>d</a:t>
            </a:r>
            <a:r>
              <a:rPr kumimoji="0" lang="en-GB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ocker</a:t>
            </a:r>
            <a:r>
              <a: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-compose down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34DE594-0274-8345-BDFE-38A5DDE3B14E}"/>
              </a:ext>
            </a:extLst>
          </p:cNvPr>
          <p:cNvSpPr/>
          <p:nvPr/>
        </p:nvSpPr>
        <p:spPr>
          <a:xfrm>
            <a:off x="2530577" y="3860274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685800">
              <a:defRPr/>
            </a:pPr>
            <a:r>
              <a:rPr lang="es-ES_tradnl" sz="1350" dirty="0">
                <a:solidFill>
                  <a:prstClr val="white"/>
                </a:solidFill>
              </a:rPr>
              <a:t>Elimina todas los contenedores, volúmenes y redes generados por </a:t>
            </a:r>
            <a:r>
              <a:rPr lang="es-ES_tradnl" sz="1350" dirty="0" err="1">
                <a:solidFill>
                  <a:prstClr val="white"/>
                </a:solidFill>
              </a:rPr>
              <a:t>compose</a:t>
            </a:r>
            <a:r>
              <a:rPr lang="es-ES_tradnl" sz="1350" dirty="0">
                <a:solidFill>
                  <a:prstClr val="white"/>
                </a:solidFill>
              </a:rPr>
              <a:t> up</a:t>
            </a:r>
          </a:p>
        </p:txBody>
      </p:sp>
    </p:spTree>
    <p:extLst>
      <p:ext uri="{BB962C8B-B14F-4D97-AF65-F5344CB8AC3E}">
        <p14:creationId xmlns:p14="http://schemas.microsoft.com/office/powerpoint/2010/main" val="124454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5" grpId="0" animBg="1"/>
      <p:bldP spid="16" grpId="0" animBg="1"/>
      <p:bldP spid="17" grpId="0" animBg="1"/>
      <p:bldP spid="19" grpId="0" animBg="1"/>
      <p:bldP spid="20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3117D-DD5E-794D-B8D3-D5C95EFBA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43125"/>
            <a:ext cx="8229600" cy="857250"/>
          </a:xfrm>
        </p:spPr>
        <p:txBody>
          <a:bodyPr/>
          <a:lstStyle/>
          <a:p>
            <a:r>
              <a:rPr lang="en-GB" sz="6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ES" sz="6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reak;</a:t>
            </a:r>
          </a:p>
        </p:txBody>
      </p:sp>
    </p:spTree>
    <p:extLst>
      <p:ext uri="{BB962C8B-B14F-4D97-AF65-F5344CB8AC3E}">
        <p14:creationId xmlns:p14="http://schemas.microsoft.com/office/powerpoint/2010/main" val="111167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Showmaster">
                <a:extLst>
                  <a:ext uri="{FF2B5EF4-FFF2-40B4-BE49-F238E27FC236}">
                    <a16:creationId xmlns:a16="http://schemas.microsoft.com/office/drawing/2014/main" id="{FDCC7F09-4AE7-C841-8ED1-6F6AD551A19D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" y="0"/>
              <a:ext cx="9143999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Showmaster">
                <a:extLst>
                  <a:ext uri="{FF2B5EF4-FFF2-40B4-BE49-F238E27FC236}">
                    <a16:creationId xmlns:a16="http://schemas.microsoft.com/office/drawing/2014/main" id="{FDCC7F09-4AE7-C841-8ED1-6F6AD551A19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" y="0"/>
                <a:ext cx="9143999" cy="5143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5971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78557BC-75CE-4181-9589-2628A4A7F07D}"/>
              </a:ext>
            </a:extLst>
          </p:cNvPr>
          <p:cNvSpPr/>
          <p:nvPr/>
        </p:nvSpPr>
        <p:spPr>
          <a:xfrm>
            <a:off x="0" y="3443908"/>
            <a:ext cx="9144000" cy="1699591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6B6CDE2-EADE-430A-81A9-A4C92D7A9C60}"/>
              </a:ext>
            </a:extLst>
          </p:cNvPr>
          <p:cNvSpPr txBox="1">
            <a:spLocks/>
          </p:cNvSpPr>
          <p:nvPr/>
        </p:nvSpPr>
        <p:spPr>
          <a:xfrm>
            <a:off x="572755" y="2270925"/>
            <a:ext cx="8320419" cy="1170605"/>
          </a:xfrm>
          <a:prstGeom prst="rect">
            <a:avLst/>
          </a:prstGeom>
        </p:spPr>
        <p:txBody>
          <a:bodyPr vert="horz" wrap="square" lIns="0" tIns="45720" rIns="91440" bIns="45720" rtlCol="0" anchor="t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/>
                </a:solidFill>
                <a:latin typeface="Neo Sans Std Medium"/>
                <a:ea typeface="+mj-ea"/>
                <a:cs typeface="Neo Sans Std Medium"/>
              </a:defRPr>
            </a:lvl1pPr>
          </a:lstStyle>
          <a:p>
            <a:pPr>
              <a:tabLst>
                <a:tab pos="90488" algn="l"/>
              </a:tabLst>
            </a:pPr>
            <a:r>
              <a:rPr lang="en-US" sz="72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Docker </a:t>
            </a:r>
            <a:r>
              <a:rPr lang="es-ES_tradnl" sz="72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Swarm</a:t>
            </a:r>
            <a:endParaRPr lang="en-US" sz="7200" spc="-300" dirty="0">
              <a:solidFill>
                <a:srgbClr val="242415"/>
              </a:solidFill>
              <a:effectLst/>
              <a:latin typeface="Montserrat SemiBold" panose="00000700000000000000" pitchFamily="2" charset="0"/>
            </a:endParaRP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E94D9FF3-C3BC-45FD-BE97-970A880FF2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688" t="-754" r="13873" b="52337"/>
          <a:stretch/>
        </p:blipFill>
        <p:spPr>
          <a:xfrm rot="16200000">
            <a:off x="7481612" y="3481111"/>
            <a:ext cx="1701968" cy="1622809"/>
          </a:xfrm>
          <a:prstGeom prst="rect">
            <a:avLst/>
          </a:prstGeom>
        </p:spPr>
      </p:pic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F42F1F31-FC95-45AC-B1C5-5216C5058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724" y="140347"/>
            <a:ext cx="2635704" cy="130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75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¿Qué es </a:t>
            </a:r>
            <a:r>
              <a:rPr lang="es-ES_tradnl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Docker</a:t>
            </a:r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 </a:t>
            </a:r>
            <a:r>
              <a:rPr lang="es-ES_tradnl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Swarm</a:t>
            </a:r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?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831C614-507A-44CE-8D52-35AF73E6D3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9914357"/>
              </p:ext>
            </p:extLst>
          </p:nvPr>
        </p:nvGraphicFramePr>
        <p:xfrm>
          <a:off x="681485" y="1174761"/>
          <a:ext cx="7704953" cy="817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EFFC075E-D029-4968-B8AB-0D49C4F564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171299"/>
              </p:ext>
            </p:extLst>
          </p:nvPr>
        </p:nvGraphicFramePr>
        <p:xfrm>
          <a:off x="685737" y="2174749"/>
          <a:ext cx="7704953" cy="810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9" name="Grupo 8">
            <a:extLst>
              <a:ext uri="{FF2B5EF4-FFF2-40B4-BE49-F238E27FC236}">
                <a16:creationId xmlns:a16="http://schemas.microsoft.com/office/drawing/2014/main" id="{B3324324-1A7C-46A4-B10F-C5A7A6487277}"/>
              </a:ext>
            </a:extLst>
          </p:cNvPr>
          <p:cNvGrpSpPr/>
          <p:nvPr/>
        </p:nvGrpSpPr>
        <p:grpSpPr>
          <a:xfrm>
            <a:off x="681484" y="3144730"/>
            <a:ext cx="7704953" cy="817322"/>
            <a:chOff x="0" y="347"/>
            <a:chExt cx="7704953" cy="779219"/>
          </a:xfrm>
        </p:grpSpPr>
        <p:sp>
          <p:nvSpPr>
            <p:cNvPr id="10" name="Rectángulo: esquinas redondeadas 9">
              <a:extLst>
                <a:ext uri="{FF2B5EF4-FFF2-40B4-BE49-F238E27FC236}">
                  <a16:creationId xmlns:a16="http://schemas.microsoft.com/office/drawing/2014/main" id="{81E20B13-F2A0-4BF2-B938-BD6D011CA0F2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ectángulo: esquinas redondeadas 4">
              <a:extLst>
                <a:ext uri="{FF2B5EF4-FFF2-40B4-BE49-F238E27FC236}">
                  <a16:creationId xmlns:a16="http://schemas.microsoft.com/office/drawing/2014/main" id="{BEEAEAAC-8987-41EE-A6D6-C60DCBDEDC45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Es una opción para despliegues en empresas medianas y pequeñas.</a:t>
              </a: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7D9A0794-CE3A-4916-8D5B-87FE91738FCD}"/>
              </a:ext>
            </a:extLst>
          </p:cNvPr>
          <p:cNvGrpSpPr/>
          <p:nvPr/>
        </p:nvGrpSpPr>
        <p:grpSpPr>
          <a:xfrm>
            <a:off x="685737" y="4122149"/>
            <a:ext cx="7704953" cy="810657"/>
            <a:chOff x="0" y="347"/>
            <a:chExt cx="7704953" cy="779219"/>
          </a:xfrm>
        </p:grpSpPr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40A02B70-19B9-479E-A752-CC264CD8D955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ángulo: esquinas redondeadas 4">
              <a:extLst>
                <a:ext uri="{FF2B5EF4-FFF2-40B4-BE49-F238E27FC236}">
                  <a16:creationId xmlns:a16="http://schemas.microsoft.com/office/drawing/2014/main" id="{FA00BD7A-3A20-45E0-9EA3-880A056987AB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Docker </a:t>
              </a:r>
              <a:r>
                <a:rPr lang="es-ES" sz="1600" dirty="0" err="1"/>
                <a:t>Swarm</a:t>
              </a:r>
              <a:r>
                <a:rPr lang="es-ES" sz="1600" dirty="0"/>
                <a:t> compite directamente con </a:t>
              </a:r>
              <a:r>
                <a:rPr lang="es-ES" sz="1600" dirty="0" err="1"/>
                <a:t>Kubernetes</a:t>
              </a:r>
              <a:r>
                <a:rPr lang="es-ES" sz="16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672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3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¿Cómo funciona un </a:t>
            </a:r>
            <a:r>
              <a:rPr lang="es-ES_tradnl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Swarm</a:t>
            </a:r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?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831C614-507A-44CE-8D52-35AF73E6D3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8003729"/>
              </p:ext>
            </p:extLst>
          </p:nvPr>
        </p:nvGraphicFramePr>
        <p:xfrm>
          <a:off x="681485" y="1034142"/>
          <a:ext cx="7704953" cy="631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EFFC075E-D029-4968-B8AB-0D49C4F564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7610731"/>
              </p:ext>
            </p:extLst>
          </p:nvPr>
        </p:nvGraphicFramePr>
        <p:xfrm>
          <a:off x="685737" y="1706664"/>
          <a:ext cx="7704953" cy="810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9" name="Grupo 8">
            <a:extLst>
              <a:ext uri="{FF2B5EF4-FFF2-40B4-BE49-F238E27FC236}">
                <a16:creationId xmlns:a16="http://schemas.microsoft.com/office/drawing/2014/main" id="{B3324324-1A7C-46A4-B10F-C5A7A6487277}"/>
              </a:ext>
            </a:extLst>
          </p:cNvPr>
          <p:cNvGrpSpPr/>
          <p:nvPr/>
        </p:nvGrpSpPr>
        <p:grpSpPr>
          <a:xfrm>
            <a:off x="681481" y="2713127"/>
            <a:ext cx="7704953" cy="484061"/>
            <a:chOff x="0" y="347"/>
            <a:chExt cx="7704953" cy="779219"/>
          </a:xfrm>
        </p:grpSpPr>
        <p:sp>
          <p:nvSpPr>
            <p:cNvPr id="10" name="Rectángulo: esquinas redondeadas 9">
              <a:extLst>
                <a:ext uri="{FF2B5EF4-FFF2-40B4-BE49-F238E27FC236}">
                  <a16:creationId xmlns:a16="http://schemas.microsoft.com/office/drawing/2014/main" id="{81E20B13-F2A0-4BF2-B938-BD6D011CA0F2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ectángulo: esquinas redondeadas 4">
              <a:extLst>
                <a:ext uri="{FF2B5EF4-FFF2-40B4-BE49-F238E27FC236}">
                  <a16:creationId xmlns:a16="http://schemas.microsoft.com/office/drawing/2014/main" id="{BEEAEAAC-8987-41EE-A6D6-C60DCBDEDC45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Los </a:t>
              </a:r>
              <a:r>
                <a:rPr lang="es-ES" sz="1600" dirty="0" err="1"/>
                <a:t>workers</a:t>
              </a:r>
              <a:r>
                <a:rPr lang="es-ES" sz="1600" dirty="0"/>
                <a:t> aceptan tareas de los managers y las ejecutan.</a:t>
              </a: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7D9A0794-CE3A-4916-8D5B-87FE91738FCD}"/>
              </a:ext>
            </a:extLst>
          </p:cNvPr>
          <p:cNvGrpSpPr/>
          <p:nvPr/>
        </p:nvGrpSpPr>
        <p:grpSpPr>
          <a:xfrm>
            <a:off x="681482" y="3412994"/>
            <a:ext cx="7704953" cy="810657"/>
            <a:chOff x="0" y="347"/>
            <a:chExt cx="7704953" cy="779219"/>
          </a:xfrm>
        </p:grpSpPr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40A02B70-19B9-479E-A752-CC264CD8D955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ángulo: esquinas redondeadas 4">
              <a:extLst>
                <a:ext uri="{FF2B5EF4-FFF2-40B4-BE49-F238E27FC236}">
                  <a16:creationId xmlns:a16="http://schemas.microsoft.com/office/drawing/2014/main" id="{FA00BD7A-3A20-45E0-9EA3-880A056987AB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﻿La configuración y el estado de un </a:t>
              </a:r>
              <a:r>
                <a:rPr lang="es-ES" sz="1600" dirty="0" err="1"/>
                <a:t>Swarm</a:t>
              </a:r>
              <a:r>
                <a:rPr lang="es-ES" sz="1600" dirty="0"/>
                <a:t> se apoya en una base de datos distribuida llamada </a:t>
              </a:r>
              <a:r>
                <a:rPr lang="es-ES" sz="1600" dirty="0" err="1"/>
                <a:t>etcd</a:t>
              </a:r>
              <a:r>
                <a:rPr lang="es-ES" sz="1600" dirty="0"/>
                <a:t>, localizada en todos los managers. </a:t>
              </a: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01623F47-8D3F-460C-B5DA-A42A4689F09F}"/>
              </a:ext>
            </a:extLst>
          </p:cNvPr>
          <p:cNvGrpSpPr/>
          <p:nvPr/>
        </p:nvGrpSpPr>
        <p:grpSpPr>
          <a:xfrm>
            <a:off x="681483" y="4422771"/>
            <a:ext cx="7704953" cy="484061"/>
            <a:chOff x="0" y="347"/>
            <a:chExt cx="7704953" cy="779219"/>
          </a:xfrm>
        </p:grpSpPr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AC86F90C-77E1-45AB-B28F-EFFCF044D56D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ectángulo: esquinas redondeadas 4">
              <a:extLst>
                <a:ext uri="{FF2B5EF4-FFF2-40B4-BE49-F238E27FC236}">
                  <a16:creationId xmlns:a16="http://schemas.microsoft.com/office/drawing/2014/main" id="{19B4F827-33D8-45EE-8045-AF723FCF69D6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La unidad mínima de despliegue se llama </a:t>
              </a:r>
              <a:r>
                <a:rPr lang="es-ES" sz="1600" b="1" dirty="0"/>
                <a:t>servicio</a:t>
              </a:r>
              <a:r>
                <a:rPr lang="es-ES" sz="16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610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3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Docker</a:t>
            </a:r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 </a:t>
            </a:r>
            <a:r>
              <a:rPr lang="es-ES_tradnl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Swarm</a:t>
            </a:r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 a alto nivel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pSp>
        <p:nvGrpSpPr>
          <p:cNvPr id="94" name="Grupo 93">
            <a:extLst>
              <a:ext uri="{FF2B5EF4-FFF2-40B4-BE49-F238E27FC236}">
                <a16:creationId xmlns:a16="http://schemas.microsoft.com/office/drawing/2014/main" id="{6C53A92C-4E23-45EE-BCDF-5C2703C9C55A}"/>
              </a:ext>
            </a:extLst>
          </p:cNvPr>
          <p:cNvGrpSpPr/>
          <p:nvPr/>
        </p:nvGrpSpPr>
        <p:grpSpPr>
          <a:xfrm>
            <a:off x="598713" y="2340433"/>
            <a:ext cx="1840182" cy="2162980"/>
            <a:chOff x="598713" y="2340433"/>
            <a:chExt cx="1840182" cy="2162980"/>
          </a:xfrm>
        </p:grpSpPr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1670257E-C9EF-4632-A6AA-202A4B4DFF43}"/>
                </a:ext>
              </a:extLst>
            </p:cNvPr>
            <p:cNvSpPr/>
            <p:nvPr/>
          </p:nvSpPr>
          <p:spPr>
            <a:xfrm>
              <a:off x="598713" y="2340433"/>
              <a:ext cx="1840182" cy="2111829"/>
            </a:xfrm>
            <a:prstGeom prst="roundRect">
              <a:avLst>
                <a:gd name="adj" fmla="val 9568"/>
              </a:avLst>
            </a:prstGeom>
            <a:noFill/>
            <a:ln>
              <a:solidFill>
                <a:srgbClr val="95B1AF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51A8DC9F-661C-4ADD-8461-E14A81FA3457}"/>
                </a:ext>
              </a:extLst>
            </p:cNvPr>
            <p:cNvSpPr txBox="1"/>
            <p:nvPr/>
          </p:nvSpPr>
          <p:spPr>
            <a:xfrm>
              <a:off x="760824" y="2382036"/>
              <a:ext cx="15159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b="1" dirty="0"/>
                <a:t>Web </a:t>
              </a:r>
              <a:r>
                <a:rPr lang="es-ES" sz="1400" b="1" dirty="0" err="1"/>
                <a:t>front-end</a:t>
              </a:r>
              <a:endParaRPr lang="es-ES" sz="1400" b="1" dirty="0"/>
            </a:p>
            <a:p>
              <a:pPr algn="ctr"/>
              <a:r>
                <a:rPr lang="es-ES" sz="1400" b="1" dirty="0" err="1"/>
                <a:t>service</a:t>
              </a:r>
              <a:endParaRPr lang="es-ES" sz="1400" b="1" dirty="0"/>
            </a:p>
          </p:txBody>
        </p:sp>
        <p:pic>
          <p:nvPicPr>
            <p:cNvPr id="10" name="Picture 21" descr="A close up of a logo&#10;&#10;Description automatically generated">
              <a:extLst>
                <a:ext uri="{FF2B5EF4-FFF2-40B4-BE49-F238E27FC236}">
                  <a16:creationId xmlns:a16="http://schemas.microsoft.com/office/drawing/2014/main" id="{055712DA-5D30-46EC-8E77-C1630852E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9928" y="2885416"/>
              <a:ext cx="717751" cy="717751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DD156EE4-E526-4298-9CC7-A60793A6716F}"/>
                </a:ext>
              </a:extLst>
            </p:cNvPr>
            <p:cNvSpPr txBox="1"/>
            <p:nvPr/>
          </p:nvSpPr>
          <p:spPr>
            <a:xfrm>
              <a:off x="760823" y="3603167"/>
              <a:ext cx="1515960" cy="9002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50" dirty="0">
                  <a:latin typeface="+mj-lt"/>
                </a:rPr>
                <a:t>Réplicas = 5</a:t>
              </a:r>
            </a:p>
            <a:p>
              <a:r>
                <a:rPr lang="es-ES" sz="1050" dirty="0" err="1">
                  <a:latin typeface="+mj-lt"/>
                </a:rPr>
                <a:t>Update</a:t>
              </a:r>
              <a:r>
                <a:rPr lang="es-ES" sz="1050" dirty="0">
                  <a:latin typeface="+mj-lt"/>
                </a:rPr>
                <a:t> </a:t>
              </a:r>
              <a:r>
                <a:rPr lang="es-ES" sz="1050" dirty="0" err="1">
                  <a:latin typeface="+mj-lt"/>
                </a:rPr>
                <a:t>policy</a:t>
              </a:r>
              <a:endParaRPr lang="es-ES" sz="1050" dirty="0">
                <a:latin typeface="+mj-lt"/>
              </a:endParaRPr>
            </a:p>
            <a:p>
              <a:r>
                <a:rPr lang="es-ES" sz="1050" dirty="0">
                  <a:latin typeface="+mj-lt"/>
                </a:rPr>
                <a:t>…</a:t>
              </a:r>
            </a:p>
            <a:p>
              <a:r>
                <a:rPr lang="es-ES" sz="1050" dirty="0" err="1">
                  <a:latin typeface="+mj-lt"/>
                </a:rPr>
                <a:t>Rollback</a:t>
              </a:r>
              <a:r>
                <a:rPr lang="es-ES" sz="1050" dirty="0">
                  <a:latin typeface="+mj-lt"/>
                </a:rPr>
                <a:t> </a:t>
              </a:r>
              <a:r>
                <a:rPr lang="es-ES" sz="1050" dirty="0" err="1">
                  <a:latin typeface="+mj-lt"/>
                </a:rPr>
                <a:t>policiy</a:t>
              </a:r>
              <a:endParaRPr lang="es-ES" sz="1050" dirty="0">
                <a:latin typeface="+mj-lt"/>
              </a:endParaRPr>
            </a:p>
            <a:p>
              <a:r>
                <a:rPr lang="es-ES" sz="1050" dirty="0">
                  <a:latin typeface="+mj-lt"/>
                </a:rPr>
                <a:t>…</a:t>
              </a:r>
            </a:p>
          </p:txBody>
        </p:sp>
      </p:grpSp>
      <p:grpSp>
        <p:nvGrpSpPr>
          <p:cNvPr id="95" name="Grupo 94">
            <a:extLst>
              <a:ext uri="{FF2B5EF4-FFF2-40B4-BE49-F238E27FC236}">
                <a16:creationId xmlns:a16="http://schemas.microsoft.com/office/drawing/2014/main" id="{EFB3BF1E-41CA-45C4-939D-017E6D290082}"/>
              </a:ext>
            </a:extLst>
          </p:cNvPr>
          <p:cNvGrpSpPr/>
          <p:nvPr/>
        </p:nvGrpSpPr>
        <p:grpSpPr>
          <a:xfrm>
            <a:off x="2482439" y="3069769"/>
            <a:ext cx="1741218" cy="616836"/>
            <a:chOff x="2482439" y="3069769"/>
            <a:chExt cx="1741218" cy="616836"/>
          </a:xfrm>
        </p:grpSpPr>
        <p:cxnSp>
          <p:nvCxnSpPr>
            <p:cNvPr id="11" name="Conector recto de flecha 10">
              <a:extLst>
                <a:ext uri="{FF2B5EF4-FFF2-40B4-BE49-F238E27FC236}">
                  <a16:creationId xmlns:a16="http://schemas.microsoft.com/office/drawing/2014/main" id="{30CF24A6-96C1-4E4B-94BC-171E3D659C93}"/>
                </a:ext>
              </a:extLst>
            </p:cNvPr>
            <p:cNvCxnSpPr>
              <a:cxnSpLocks/>
            </p:cNvCxnSpPr>
            <p:nvPr/>
          </p:nvCxnSpPr>
          <p:spPr>
            <a:xfrm>
              <a:off x="2482439" y="3396348"/>
              <a:ext cx="174121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A7387153-9B2E-4CD5-8477-B64E33B91808}"/>
                </a:ext>
              </a:extLst>
            </p:cNvPr>
            <p:cNvSpPr txBox="1"/>
            <p:nvPr/>
          </p:nvSpPr>
          <p:spPr>
            <a:xfrm>
              <a:off x="2601684" y="3069769"/>
              <a:ext cx="1346538" cy="616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s-ES" sz="1200" dirty="0"/>
                <a:t>Despliegue</a:t>
              </a:r>
            </a:p>
            <a:p>
              <a:pPr algn="ctr">
                <a:lnSpc>
                  <a:spcPct val="150000"/>
                </a:lnSpc>
              </a:pPr>
              <a:r>
                <a:rPr lang="es-ES" sz="1200" dirty="0"/>
                <a:t>Administración</a:t>
              </a:r>
            </a:p>
          </p:txBody>
        </p: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5B154339-9D7E-45A0-BECF-C1F789E610B4}"/>
              </a:ext>
            </a:extLst>
          </p:cNvPr>
          <p:cNvGrpSpPr/>
          <p:nvPr/>
        </p:nvGrpSpPr>
        <p:grpSpPr>
          <a:xfrm>
            <a:off x="3915210" y="1339168"/>
            <a:ext cx="4836904" cy="3540867"/>
            <a:chOff x="3915210" y="1339168"/>
            <a:chExt cx="4836904" cy="3540867"/>
          </a:xfrm>
        </p:grpSpPr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id="{4E9386AC-FE72-43C0-BD71-2EB7D8FBF691}"/>
                </a:ext>
              </a:extLst>
            </p:cNvPr>
            <p:cNvCxnSpPr>
              <a:cxnSpLocks/>
            </p:cNvCxnSpPr>
            <p:nvPr/>
          </p:nvCxnSpPr>
          <p:spPr>
            <a:xfrm>
              <a:off x="7016863" y="3955920"/>
              <a:ext cx="1895" cy="22063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8" name="Conector recto 87">
              <a:extLst>
                <a:ext uri="{FF2B5EF4-FFF2-40B4-BE49-F238E27FC236}">
                  <a16:creationId xmlns:a16="http://schemas.microsoft.com/office/drawing/2014/main" id="{6977ADF8-09A3-41DC-A702-D61B1760A0B2}"/>
                </a:ext>
              </a:extLst>
            </p:cNvPr>
            <p:cNvCxnSpPr>
              <a:cxnSpLocks/>
            </p:cNvCxnSpPr>
            <p:nvPr/>
          </p:nvCxnSpPr>
          <p:spPr>
            <a:xfrm>
              <a:off x="7031447" y="3488693"/>
              <a:ext cx="0" cy="21630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51" name="Grupo 50">
              <a:extLst>
                <a:ext uri="{FF2B5EF4-FFF2-40B4-BE49-F238E27FC236}">
                  <a16:creationId xmlns:a16="http://schemas.microsoft.com/office/drawing/2014/main" id="{2C094F14-A94F-437F-A806-260498DD5A14}"/>
                </a:ext>
              </a:extLst>
            </p:cNvPr>
            <p:cNvGrpSpPr/>
            <p:nvPr/>
          </p:nvGrpSpPr>
          <p:grpSpPr>
            <a:xfrm>
              <a:off x="6528276" y="2946994"/>
              <a:ext cx="927785" cy="716621"/>
              <a:chOff x="5331366" y="3153739"/>
              <a:chExt cx="927785" cy="716621"/>
            </a:xfrm>
          </p:grpSpPr>
          <p:sp>
            <p:nvSpPr>
              <p:cNvPr id="52" name="Rectángulo 51">
                <a:extLst>
                  <a:ext uri="{FF2B5EF4-FFF2-40B4-BE49-F238E27FC236}">
                    <a16:creationId xmlns:a16="http://schemas.microsoft.com/office/drawing/2014/main" id="{2EA6B84D-19A9-478C-AAF3-83FBB087A803}"/>
                  </a:ext>
                </a:extLst>
              </p:cNvPr>
              <p:cNvSpPr/>
              <p:nvPr/>
            </p:nvSpPr>
            <p:spPr>
              <a:xfrm>
                <a:off x="5331366" y="3174474"/>
                <a:ext cx="927785" cy="6028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pic>
            <p:nvPicPr>
              <p:cNvPr id="53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DAADD3BE-BCCB-4AEE-9324-69658AF39A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97287" y="3239404"/>
                <a:ext cx="630956" cy="630956"/>
              </a:xfrm>
              <a:prstGeom prst="rect">
                <a:avLst/>
              </a:prstGeom>
            </p:spPr>
          </p:pic>
          <p:sp>
            <p:nvSpPr>
              <p:cNvPr id="54" name="CuadroTexto 53">
                <a:extLst>
                  <a:ext uri="{FF2B5EF4-FFF2-40B4-BE49-F238E27FC236}">
                    <a16:creationId xmlns:a16="http://schemas.microsoft.com/office/drawing/2014/main" id="{BB855400-2F5D-4D1E-821F-F554DEC1C212}"/>
                  </a:ext>
                </a:extLst>
              </p:cNvPr>
              <p:cNvSpPr txBox="1"/>
              <p:nvPr/>
            </p:nvSpPr>
            <p:spPr>
              <a:xfrm>
                <a:off x="5551637" y="3153739"/>
                <a:ext cx="63095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b="1" dirty="0"/>
                  <a:t>mgr2</a:t>
                </a:r>
              </a:p>
            </p:txBody>
          </p:sp>
        </p:grpSp>
        <p:cxnSp>
          <p:nvCxnSpPr>
            <p:cNvPr id="79" name="Conector recto 78">
              <a:extLst>
                <a:ext uri="{FF2B5EF4-FFF2-40B4-BE49-F238E27FC236}">
                  <a16:creationId xmlns:a16="http://schemas.microsoft.com/office/drawing/2014/main" id="{9F4DAD44-1A35-4849-A399-BDCDED932615}"/>
                </a:ext>
              </a:extLst>
            </p:cNvPr>
            <p:cNvCxnSpPr>
              <a:cxnSpLocks/>
            </p:cNvCxnSpPr>
            <p:nvPr/>
          </p:nvCxnSpPr>
          <p:spPr>
            <a:xfrm>
              <a:off x="7309653" y="3901894"/>
              <a:ext cx="1032418" cy="2496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0" name="Conector recto 79">
              <a:extLst>
                <a:ext uri="{FF2B5EF4-FFF2-40B4-BE49-F238E27FC236}">
                  <a16:creationId xmlns:a16="http://schemas.microsoft.com/office/drawing/2014/main" id="{9B4A13B8-F971-4DC7-8640-5E7879F01B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25153" y="3538825"/>
              <a:ext cx="1042820" cy="2399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BF51ABB0-8DE0-46B3-AA1B-FAE62067B8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9184" y="3903492"/>
              <a:ext cx="967663" cy="25478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E55A4E6E-8E1C-47B3-93AE-92AC29FC4722}"/>
                </a:ext>
              </a:extLst>
            </p:cNvPr>
            <p:cNvCxnSpPr>
              <a:cxnSpLocks/>
            </p:cNvCxnSpPr>
            <p:nvPr/>
          </p:nvCxnSpPr>
          <p:spPr>
            <a:xfrm>
              <a:off x="5833722" y="3570598"/>
              <a:ext cx="922224" cy="20813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2" name="Rectángulo: esquinas redondeadas 11">
              <a:extLst>
                <a:ext uri="{FF2B5EF4-FFF2-40B4-BE49-F238E27FC236}">
                  <a16:creationId xmlns:a16="http://schemas.microsoft.com/office/drawing/2014/main" id="{28EB5FAE-5803-456A-9F9C-49364F508960}"/>
                </a:ext>
              </a:extLst>
            </p:cNvPr>
            <p:cNvSpPr/>
            <p:nvPr/>
          </p:nvSpPr>
          <p:spPr>
            <a:xfrm>
              <a:off x="4299857" y="1339168"/>
              <a:ext cx="4452257" cy="3540867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rgbClr val="659B9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E0133AE6-BD8E-4556-BB7A-282F83352972}"/>
                </a:ext>
              </a:extLst>
            </p:cNvPr>
            <p:cNvSpPr/>
            <p:nvPr/>
          </p:nvSpPr>
          <p:spPr>
            <a:xfrm>
              <a:off x="3915210" y="1990970"/>
              <a:ext cx="754763" cy="75476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95B1A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16" name="Imagen 15" descr="Icono&#10;&#10;Descripción generada automáticamente">
              <a:extLst>
                <a:ext uri="{FF2B5EF4-FFF2-40B4-BE49-F238E27FC236}">
                  <a16:creationId xmlns:a16="http://schemas.microsoft.com/office/drawing/2014/main" id="{F8B38B8C-CBDF-4C83-8B85-BAADCA847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27854" y="2138501"/>
              <a:ext cx="444146" cy="444146"/>
            </a:xfrm>
            <a:prstGeom prst="rect">
              <a:avLst/>
            </a:prstGeom>
          </p:spPr>
        </p:pic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0D5910F9-6335-497A-9A99-5D28ED57C330}"/>
                </a:ext>
              </a:extLst>
            </p:cNvPr>
            <p:cNvSpPr txBox="1"/>
            <p:nvPr/>
          </p:nvSpPr>
          <p:spPr>
            <a:xfrm>
              <a:off x="4441371" y="1446985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err="1"/>
                <a:t>Swarm</a:t>
              </a:r>
              <a:endParaRPr lang="es-ES" dirty="0"/>
            </a:p>
          </p:txBody>
        </p:sp>
        <p:sp>
          <p:nvSpPr>
            <p:cNvPr id="21" name="Estrella: 7 puntas 20">
              <a:extLst>
                <a:ext uri="{FF2B5EF4-FFF2-40B4-BE49-F238E27FC236}">
                  <a16:creationId xmlns:a16="http://schemas.microsoft.com/office/drawing/2014/main" id="{CDC2B90A-ED3D-4148-863C-CA855C6A4DDD}"/>
                </a:ext>
              </a:extLst>
            </p:cNvPr>
            <p:cNvSpPr/>
            <p:nvPr/>
          </p:nvSpPr>
          <p:spPr>
            <a:xfrm>
              <a:off x="4920342" y="1945251"/>
              <a:ext cx="436785" cy="436785"/>
            </a:xfrm>
            <a:prstGeom prst="star7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FE762CE1-BF0C-4D11-9372-025691FC95E4}"/>
                </a:ext>
              </a:extLst>
            </p:cNvPr>
            <p:cNvSpPr txBox="1"/>
            <p:nvPr/>
          </p:nvSpPr>
          <p:spPr>
            <a:xfrm>
              <a:off x="4920342" y="2036335"/>
              <a:ext cx="4219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400" b="1" dirty="0">
                  <a:solidFill>
                    <a:schemeClr val="bg1"/>
                  </a:solidFill>
                </a:rPr>
                <a:t>CA</a:t>
              </a:r>
            </a:p>
          </p:txBody>
        </p:sp>
        <p:sp>
          <p:nvSpPr>
            <p:cNvPr id="23" name="Rectángulo: esquinas redondeadas 22">
              <a:extLst>
                <a:ext uri="{FF2B5EF4-FFF2-40B4-BE49-F238E27FC236}">
                  <a16:creationId xmlns:a16="http://schemas.microsoft.com/office/drawing/2014/main" id="{E1F2DE13-E949-4482-A849-12F1BE802089}"/>
                </a:ext>
              </a:extLst>
            </p:cNvPr>
            <p:cNvSpPr/>
            <p:nvPr/>
          </p:nvSpPr>
          <p:spPr>
            <a:xfrm>
              <a:off x="5497286" y="1532941"/>
              <a:ext cx="3120571" cy="1212792"/>
            </a:xfrm>
            <a:prstGeom prst="roundRect">
              <a:avLst>
                <a:gd name="adj" fmla="val 4999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chemeClr val="accent5">
                  <a:lumMod val="75000"/>
                </a:schemeClr>
              </a:solidFill>
              <a:prstDash val="dash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13E0EA66-2B5D-4626-8518-8FCFC0E2D65C}"/>
                </a:ext>
              </a:extLst>
            </p:cNvPr>
            <p:cNvSpPr txBox="1"/>
            <p:nvPr/>
          </p:nvSpPr>
          <p:spPr>
            <a:xfrm>
              <a:off x="5642058" y="1584407"/>
              <a:ext cx="28889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600" dirty="0">
                  <a:solidFill>
                    <a:schemeClr val="tx2"/>
                  </a:solidFill>
                </a:rPr>
                <a:t>Almacenamiento distribuido</a:t>
              </a:r>
            </a:p>
          </p:txBody>
        </p:sp>
        <p:pic>
          <p:nvPicPr>
            <p:cNvPr id="28" name="Imagen 27" descr="Imagen que contiene luz, grande, naranja, tabla&#10;&#10;Descripción generada automáticamente">
              <a:extLst>
                <a:ext uri="{FF2B5EF4-FFF2-40B4-BE49-F238E27FC236}">
                  <a16:creationId xmlns:a16="http://schemas.microsoft.com/office/drawing/2014/main" id="{D91074EA-8133-4ADE-A72B-6623B542E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39838" y="1953440"/>
              <a:ext cx="360000" cy="360000"/>
            </a:xfrm>
            <a:prstGeom prst="rect">
              <a:avLst/>
            </a:prstGeom>
          </p:spPr>
        </p:pic>
        <p:pic>
          <p:nvPicPr>
            <p:cNvPr id="30" name="Imagen 29" descr="Icono&#10;&#10;Descripción generada automáticamente">
              <a:extLst>
                <a:ext uri="{FF2B5EF4-FFF2-40B4-BE49-F238E27FC236}">
                  <a16:creationId xmlns:a16="http://schemas.microsoft.com/office/drawing/2014/main" id="{4A24AE56-70BD-4894-8CBA-B2F4330CC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48550" y="2167264"/>
              <a:ext cx="360000" cy="360000"/>
            </a:xfrm>
            <a:prstGeom prst="rect">
              <a:avLst/>
            </a:prstGeom>
          </p:spPr>
        </p:pic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ED41F1EB-831E-4199-818F-41AA909718EC}"/>
                </a:ext>
              </a:extLst>
            </p:cNvPr>
            <p:cNvSpPr/>
            <p:nvPr/>
          </p:nvSpPr>
          <p:spPr>
            <a:xfrm>
              <a:off x="8062566" y="1930686"/>
              <a:ext cx="460863" cy="46086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95B1A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34" name="Imagen 33" descr="Icono&#10;&#10;Descripción generada automáticamente">
              <a:extLst>
                <a:ext uri="{FF2B5EF4-FFF2-40B4-BE49-F238E27FC236}">
                  <a16:creationId xmlns:a16="http://schemas.microsoft.com/office/drawing/2014/main" id="{25BF2725-2CCA-402C-85C1-1EB801DEC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99007" y="2011694"/>
              <a:ext cx="271199" cy="271199"/>
            </a:xfrm>
            <a:prstGeom prst="rect">
              <a:avLst/>
            </a:prstGeom>
          </p:spPr>
        </p:pic>
        <p:sp>
          <p:nvSpPr>
            <p:cNvPr id="39" name="CuadroTexto 38">
              <a:extLst>
                <a:ext uri="{FF2B5EF4-FFF2-40B4-BE49-F238E27FC236}">
                  <a16:creationId xmlns:a16="http://schemas.microsoft.com/office/drawing/2014/main" id="{7B90FE6B-AD5F-4D36-BAC4-5ECAC0332C9D}"/>
                </a:ext>
              </a:extLst>
            </p:cNvPr>
            <p:cNvSpPr txBox="1"/>
            <p:nvPr/>
          </p:nvSpPr>
          <p:spPr>
            <a:xfrm>
              <a:off x="6430241" y="2277311"/>
              <a:ext cx="83227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900" b="1" dirty="0" err="1"/>
                <a:t>Join</a:t>
              </a:r>
              <a:r>
                <a:rPr lang="es-ES" sz="900" b="1" dirty="0"/>
                <a:t> tokens</a:t>
              </a:r>
            </a:p>
          </p:txBody>
        </p:sp>
        <p:pic>
          <p:nvPicPr>
            <p:cNvPr id="44" name="Imagen 43" descr="Forma, Flecha, Círculo&#10;&#10;Descripción generada automáticamente">
              <a:extLst>
                <a:ext uri="{FF2B5EF4-FFF2-40B4-BE49-F238E27FC236}">
                  <a16:creationId xmlns:a16="http://schemas.microsoft.com/office/drawing/2014/main" id="{05ADC8EC-B550-476B-8F8B-B42649CF7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50000"/>
            </a:blip>
            <a:stretch>
              <a:fillRect/>
            </a:stretch>
          </p:blipFill>
          <p:spPr>
            <a:xfrm flipV="1">
              <a:off x="7599032" y="2123946"/>
              <a:ext cx="360000" cy="305633"/>
            </a:xfrm>
            <a:prstGeom prst="rect">
              <a:avLst/>
            </a:prstGeom>
          </p:spPr>
        </p:pic>
        <p:pic>
          <p:nvPicPr>
            <p:cNvPr id="46" name="Imagen 45" descr="Icono&#10;&#10;Descripción generada automáticamente">
              <a:extLst>
                <a:ext uri="{FF2B5EF4-FFF2-40B4-BE49-F238E27FC236}">
                  <a16:creationId xmlns:a16="http://schemas.microsoft.com/office/drawing/2014/main" id="{196229B4-A321-48E4-9D8D-B1B479807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273325" y="2126133"/>
              <a:ext cx="360000" cy="360000"/>
            </a:xfrm>
            <a:prstGeom prst="rect">
              <a:avLst/>
            </a:prstGeom>
          </p:spPr>
        </p:pic>
        <p:grpSp>
          <p:nvGrpSpPr>
            <p:cNvPr id="50" name="Grupo 49">
              <a:extLst>
                <a:ext uri="{FF2B5EF4-FFF2-40B4-BE49-F238E27FC236}">
                  <a16:creationId xmlns:a16="http://schemas.microsoft.com/office/drawing/2014/main" id="{53706B3D-FC24-4A65-8C75-41020B7A5619}"/>
                </a:ext>
              </a:extLst>
            </p:cNvPr>
            <p:cNvGrpSpPr/>
            <p:nvPr/>
          </p:nvGrpSpPr>
          <p:grpSpPr>
            <a:xfrm>
              <a:off x="5374627" y="2968563"/>
              <a:ext cx="927785" cy="716621"/>
              <a:chOff x="5331366" y="3153739"/>
              <a:chExt cx="927785" cy="716621"/>
            </a:xfrm>
          </p:grpSpPr>
          <p:sp>
            <p:nvSpPr>
              <p:cNvPr id="49" name="Rectángulo 48">
                <a:extLst>
                  <a:ext uri="{FF2B5EF4-FFF2-40B4-BE49-F238E27FC236}">
                    <a16:creationId xmlns:a16="http://schemas.microsoft.com/office/drawing/2014/main" id="{16068EF7-30CB-4E89-8179-DA72DC01C473}"/>
                  </a:ext>
                </a:extLst>
              </p:cNvPr>
              <p:cNvSpPr/>
              <p:nvPr/>
            </p:nvSpPr>
            <p:spPr>
              <a:xfrm>
                <a:off x="5331366" y="3174474"/>
                <a:ext cx="927785" cy="6028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pic>
            <p:nvPicPr>
              <p:cNvPr id="47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AB1399D0-9115-413F-9A23-26841AA1BE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97287" y="3239404"/>
                <a:ext cx="630956" cy="630956"/>
              </a:xfrm>
              <a:prstGeom prst="rect">
                <a:avLst/>
              </a:prstGeom>
            </p:spPr>
          </p:pic>
          <p:sp>
            <p:nvSpPr>
              <p:cNvPr id="48" name="CuadroTexto 47">
                <a:extLst>
                  <a:ext uri="{FF2B5EF4-FFF2-40B4-BE49-F238E27FC236}">
                    <a16:creationId xmlns:a16="http://schemas.microsoft.com/office/drawing/2014/main" id="{F9C42402-8C1D-48E1-B161-151D27D8FB4B}"/>
                  </a:ext>
                </a:extLst>
              </p:cNvPr>
              <p:cNvSpPr txBox="1"/>
              <p:nvPr/>
            </p:nvSpPr>
            <p:spPr>
              <a:xfrm>
                <a:off x="5551637" y="3153739"/>
                <a:ext cx="63095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b="1" dirty="0"/>
                  <a:t>mgr1</a:t>
                </a:r>
              </a:p>
            </p:txBody>
          </p:sp>
        </p:grpSp>
        <p:grpSp>
          <p:nvGrpSpPr>
            <p:cNvPr id="55" name="Grupo 54">
              <a:extLst>
                <a:ext uri="{FF2B5EF4-FFF2-40B4-BE49-F238E27FC236}">
                  <a16:creationId xmlns:a16="http://schemas.microsoft.com/office/drawing/2014/main" id="{B8719706-BAB8-4D2B-BDFD-63B0F08B5AD2}"/>
                </a:ext>
              </a:extLst>
            </p:cNvPr>
            <p:cNvGrpSpPr/>
            <p:nvPr/>
          </p:nvGrpSpPr>
          <p:grpSpPr>
            <a:xfrm>
              <a:off x="7656220" y="2947828"/>
              <a:ext cx="927785" cy="716621"/>
              <a:chOff x="5331366" y="3153739"/>
              <a:chExt cx="927785" cy="716621"/>
            </a:xfrm>
          </p:grpSpPr>
          <p:sp>
            <p:nvSpPr>
              <p:cNvPr id="56" name="Rectángulo 55">
                <a:extLst>
                  <a:ext uri="{FF2B5EF4-FFF2-40B4-BE49-F238E27FC236}">
                    <a16:creationId xmlns:a16="http://schemas.microsoft.com/office/drawing/2014/main" id="{593E1AE4-F8CC-435B-A3F2-7A71F6384682}"/>
                  </a:ext>
                </a:extLst>
              </p:cNvPr>
              <p:cNvSpPr/>
              <p:nvPr/>
            </p:nvSpPr>
            <p:spPr>
              <a:xfrm>
                <a:off x="5331366" y="3174474"/>
                <a:ext cx="927785" cy="6028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pic>
            <p:nvPicPr>
              <p:cNvPr id="57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FEC6A4E7-8128-432A-975C-1B8B4F10A5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97287" y="3239404"/>
                <a:ext cx="630956" cy="630956"/>
              </a:xfrm>
              <a:prstGeom prst="rect">
                <a:avLst/>
              </a:prstGeom>
            </p:spPr>
          </p:pic>
          <p:sp>
            <p:nvSpPr>
              <p:cNvPr id="58" name="CuadroTexto 57">
                <a:extLst>
                  <a:ext uri="{FF2B5EF4-FFF2-40B4-BE49-F238E27FC236}">
                    <a16:creationId xmlns:a16="http://schemas.microsoft.com/office/drawing/2014/main" id="{C0CB9FBF-323E-4FC9-ABC2-7AE363DF2F68}"/>
                  </a:ext>
                </a:extLst>
              </p:cNvPr>
              <p:cNvSpPr txBox="1"/>
              <p:nvPr/>
            </p:nvSpPr>
            <p:spPr>
              <a:xfrm>
                <a:off x="5551637" y="3153739"/>
                <a:ext cx="63095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b="1" dirty="0"/>
                  <a:t>mgr3</a:t>
                </a:r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41925622-8223-4DDD-81B9-2E457F4E4F93}"/>
                </a:ext>
              </a:extLst>
            </p:cNvPr>
            <p:cNvGrpSpPr/>
            <p:nvPr/>
          </p:nvGrpSpPr>
          <p:grpSpPr>
            <a:xfrm>
              <a:off x="5369830" y="4090892"/>
              <a:ext cx="927785" cy="716621"/>
              <a:chOff x="5331366" y="3153739"/>
              <a:chExt cx="927785" cy="716621"/>
            </a:xfrm>
          </p:grpSpPr>
          <p:sp>
            <p:nvSpPr>
              <p:cNvPr id="60" name="Rectángulo 59">
                <a:extLst>
                  <a:ext uri="{FF2B5EF4-FFF2-40B4-BE49-F238E27FC236}">
                    <a16:creationId xmlns:a16="http://schemas.microsoft.com/office/drawing/2014/main" id="{46DC5F9F-9B28-453A-8EC9-6E918B8E1E9D}"/>
                  </a:ext>
                </a:extLst>
              </p:cNvPr>
              <p:cNvSpPr/>
              <p:nvPr/>
            </p:nvSpPr>
            <p:spPr>
              <a:xfrm>
                <a:off x="5331366" y="3174474"/>
                <a:ext cx="927785" cy="6028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pic>
            <p:nvPicPr>
              <p:cNvPr id="61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4192B759-DAC2-4AE9-BCD5-61F5F00DBF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97287" y="3239404"/>
                <a:ext cx="630956" cy="630956"/>
              </a:xfrm>
              <a:prstGeom prst="rect">
                <a:avLst/>
              </a:prstGeom>
            </p:spPr>
          </p:pic>
          <p:sp>
            <p:nvSpPr>
              <p:cNvPr id="62" name="CuadroTexto 61">
                <a:extLst>
                  <a:ext uri="{FF2B5EF4-FFF2-40B4-BE49-F238E27FC236}">
                    <a16:creationId xmlns:a16="http://schemas.microsoft.com/office/drawing/2014/main" id="{B8F726B4-CD23-4F6D-A7FC-B27008A7F0BB}"/>
                  </a:ext>
                </a:extLst>
              </p:cNvPr>
              <p:cNvSpPr txBox="1"/>
              <p:nvPr/>
            </p:nvSpPr>
            <p:spPr>
              <a:xfrm>
                <a:off x="5551637" y="3153739"/>
                <a:ext cx="63095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b="1" dirty="0"/>
                  <a:t>wrk1</a:t>
                </a:r>
              </a:p>
            </p:txBody>
          </p:sp>
        </p:grpSp>
        <p:grpSp>
          <p:nvGrpSpPr>
            <p:cNvPr id="63" name="Grupo 62">
              <a:extLst>
                <a:ext uri="{FF2B5EF4-FFF2-40B4-BE49-F238E27FC236}">
                  <a16:creationId xmlns:a16="http://schemas.microsoft.com/office/drawing/2014/main" id="{0139977E-0969-409E-BB8E-5A963F62130A}"/>
                </a:ext>
              </a:extLst>
            </p:cNvPr>
            <p:cNvGrpSpPr/>
            <p:nvPr/>
          </p:nvGrpSpPr>
          <p:grpSpPr>
            <a:xfrm>
              <a:off x="6517886" y="4068795"/>
              <a:ext cx="927785" cy="716621"/>
              <a:chOff x="5331366" y="3153739"/>
              <a:chExt cx="927785" cy="716621"/>
            </a:xfrm>
          </p:grpSpPr>
          <p:sp>
            <p:nvSpPr>
              <p:cNvPr id="64" name="Rectángulo 63">
                <a:extLst>
                  <a:ext uri="{FF2B5EF4-FFF2-40B4-BE49-F238E27FC236}">
                    <a16:creationId xmlns:a16="http://schemas.microsoft.com/office/drawing/2014/main" id="{643CDEFA-C17E-4EC2-97EC-1699DE46DE58}"/>
                  </a:ext>
                </a:extLst>
              </p:cNvPr>
              <p:cNvSpPr/>
              <p:nvPr/>
            </p:nvSpPr>
            <p:spPr>
              <a:xfrm>
                <a:off x="5331366" y="3174474"/>
                <a:ext cx="927785" cy="6028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pic>
            <p:nvPicPr>
              <p:cNvPr id="65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73BA29C9-B7F2-47AF-9350-807256C07D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97287" y="3239404"/>
                <a:ext cx="630956" cy="630956"/>
              </a:xfrm>
              <a:prstGeom prst="rect">
                <a:avLst/>
              </a:prstGeom>
            </p:spPr>
          </p:pic>
          <p:sp>
            <p:nvSpPr>
              <p:cNvPr id="66" name="CuadroTexto 65">
                <a:extLst>
                  <a:ext uri="{FF2B5EF4-FFF2-40B4-BE49-F238E27FC236}">
                    <a16:creationId xmlns:a16="http://schemas.microsoft.com/office/drawing/2014/main" id="{7B8567C9-5F0E-423F-BC58-737537BF1B74}"/>
                  </a:ext>
                </a:extLst>
              </p:cNvPr>
              <p:cNvSpPr txBox="1"/>
              <p:nvPr/>
            </p:nvSpPr>
            <p:spPr>
              <a:xfrm>
                <a:off x="5551637" y="3153739"/>
                <a:ext cx="63095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b="1" dirty="0"/>
                  <a:t>wrk2</a:t>
                </a:r>
              </a:p>
            </p:txBody>
          </p:sp>
        </p:grpSp>
        <p:grpSp>
          <p:nvGrpSpPr>
            <p:cNvPr id="67" name="Grupo 66">
              <a:extLst>
                <a:ext uri="{FF2B5EF4-FFF2-40B4-BE49-F238E27FC236}">
                  <a16:creationId xmlns:a16="http://schemas.microsoft.com/office/drawing/2014/main" id="{5C60D9CE-B1B4-4D7D-AAD1-C1EC21137D41}"/>
                </a:ext>
              </a:extLst>
            </p:cNvPr>
            <p:cNvGrpSpPr/>
            <p:nvPr/>
          </p:nvGrpSpPr>
          <p:grpSpPr>
            <a:xfrm>
              <a:off x="7670550" y="4075069"/>
              <a:ext cx="927785" cy="716621"/>
              <a:chOff x="5331366" y="3153739"/>
              <a:chExt cx="927785" cy="716621"/>
            </a:xfrm>
          </p:grpSpPr>
          <p:sp>
            <p:nvSpPr>
              <p:cNvPr id="68" name="Rectángulo 67">
                <a:extLst>
                  <a:ext uri="{FF2B5EF4-FFF2-40B4-BE49-F238E27FC236}">
                    <a16:creationId xmlns:a16="http://schemas.microsoft.com/office/drawing/2014/main" id="{1D69DAEA-E3FC-4018-93AC-659C9890894E}"/>
                  </a:ext>
                </a:extLst>
              </p:cNvPr>
              <p:cNvSpPr/>
              <p:nvPr/>
            </p:nvSpPr>
            <p:spPr>
              <a:xfrm>
                <a:off x="5331366" y="3174474"/>
                <a:ext cx="927785" cy="60286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pic>
            <p:nvPicPr>
              <p:cNvPr id="69" name="Picture 21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943FDB9F-5EEC-484F-88A7-F51D6994EE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97287" y="3239404"/>
                <a:ext cx="630956" cy="630956"/>
              </a:xfrm>
              <a:prstGeom prst="rect">
                <a:avLst/>
              </a:prstGeom>
            </p:spPr>
          </p:pic>
          <p:sp>
            <p:nvSpPr>
              <p:cNvPr id="70" name="CuadroTexto 69">
                <a:extLst>
                  <a:ext uri="{FF2B5EF4-FFF2-40B4-BE49-F238E27FC236}">
                    <a16:creationId xmlns:a16="http://schemas.microsoft.com/office/drawing/2014/main" id="{7D354EB6-BFE5-4A32-B4D0-B804CF9A2864}"/>
                  </a:ext>
                </a:extLst>
              </p:cNvPr>
              <p:cNvSpPr txBox="1"/>
              <p:nvPr/>
            </p:nvSpPr>
            <p:spPr>
              <a:xfrm>
                <a:off x="5551637" y="3153739"/>
                <a:ext cx="63095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b="1" dirty="0"/>
                  <a:t>wrk3</a:t>
                </a:r>
              </a:p>
            </p:txBody>
          </p:sp>
        </p:grpSp>
        <p:pic>
          <p:nvPicPr>
            <p:cNvPr id="72" name="Imagen 71" descr="Icono&#10;&#10;Descripción generada automáticamente">
              <a:extLst>
                <a:ext uri="{FF2B5EF4-FFF2-40B4-BE49-F238E27FC236}">
                  <a16:creationId xmlns:a16="http://schemas.microsoft.com/office/drawing/2014/main" id="{E39A1031-E017-4A23-9373-B94CCE622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38105" y="3704996"/>
              <a:ext cx="252000" cy="25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278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" sz="32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Siempre hay un manager que es el leader</a:t>
            </a:r>
            <a:endParaRPr lang="es-ES_tradnl" sz="3200" spc="-300" dirty="0">
              <a:solidFill>
                <a:srgbClr val="242415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pSp>
        <p:nvGrpSpPr>
          <p:cNvPr id="98" name="Grupo 97">
            <a:extLst>
              <a:ext uri="{FF2B5EF4-FFF2-40B4-BE49-F238E27FC236}">
                <a16:creationId xmlns:a16="http://schemas.microsoft.com/office/drawing/2014/main" id="{C722DB3D-FCED-4659-BD0B-8CE31510A5A6}"/>
              </a:ext>
            </a:extLst>
          </p:cNvPr>
          <p:cNvGrpSpPr/>
          <p:nvPr/>
        </p:nvGrpSpPr>
        <p:grpSpPr>
          <a:xfrm>
            <a:off x="2482439" y="1878357"/>
            <a:ext cx="1741218" cy="727914"/>
            <a:chOff x="2482439" y="1878357"/>
            <a:chExt cx="1741218" cy="727914"/>
          </a:xfrm>
        </p:grpSpPr>
        <p:cxnSp>
          <p:nvCxnSpPr>
            <p:cNvPr id="11" name="Conector recto de flecha 10">
              <a:extLst>
                <a:ext uri="{FF2B5EF4-FFF2-40B4-BE49-F238E27FC236}">
                  <a16:creationId xmlns:a16="http://schemas.microsoft.com/office/drawing/2014/main" id="{30CF24A6-96C1-4E4B-94BC-171E3D659C93}"/>
                </a:ext>
              </a:extLst>
            </p:cNvPr>
            <p:cNvCxnSpPr>
              <a:cxnSpLocks/>
            </p:cNvCxnSpPr>
            <p:nvPr/>
          </p:nvCxnSpPr>
          <p:spPr>
            <a:xfrm>
              <a:off x="2482439" y="2296895"/>
              <a:ext cx="174121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A7387153-9B2E-4CD5-8477-B64E33B91808}"/>
                </a:ext>
              </a:extLst>
            </p:cNvPr>
            <p:cNvSpPr txBox="1"/>
            <p:nvPr/>
          </p:nvSpPr>
          <p:spPr>
            <a:xfrm>
              <a:off x="2638829" y="2329272"/>
              <a:ext cx="12446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dirty="0"/>
                <a:t>Comando</a:t>
              </a:r>
            </a:p>
          </p:txBody>
        </p:sp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6AFE4B4E-CD35-480D-858E-9EEE461D48A8}"/>
                </a:ext>
              </a:extLst>
            </p:cNvPr>
            <p:cNvSpPr/>
            <p:nvPr/>
          </p:nvSpPr>
          <p:spPr>
            <a:xfrm>
              <a:off x="3113501" y="1878357"/>
              <a:ext cx="269103" cy="269103"/>
            </a:xfrm>
            <a:prstGeom prst="ellipse">
              <a:avLst/>
            </a:prstGeom>
            <a:noFill/>
            <a:ln w="3175">
              <a:solidFill>
                <a:schemeClr val="accent5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6B232FE6-353D-4365-B505-0ED19D04CC76}"/>
                </a:ext>
              </a:extLst>
            </p:cNvPr>
            <p:cNvSpPr txBox="1"/>
            <p:nvPr/>
          </p:nvSpPr>
          <p:spPr>
            <a:xfrm>
              <a:off x="3121327" y="1899935"/>
              <a:ext cx="2584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b="1" dirty="0"/>
                <a:t>1</a:t>
              </a: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B514B638-76BA-4E57-B3F2-A5BB8E85F139}"/>
              </a:ext>
            </a:extLst>
          </p:cNvPr>
          <p:cNvGrpSpPr/>
          <p:nvPr/>
        </p:nvGrpSpPr>
        <p:grpSpPr>
          <a:xfrm>
            <a:off x="4299857" y="1124072"/>
            <a:ext cx="4452257" cy="3755963"/>
            <a:chOff x="4299857" y="1124072"/>
            <a:chExt cx="4452257" cy="3755963"/>
          </a:xfrm>
        </p:grpSpPr>
        <p:sp>
          <p:nvSpPr>
            <p:cNvPr id="12" name="Rectángulo: esquinas redondeadas 11">
              <a:extLst>
                <a:ext uri="{FF2B5EF4-FFF2-40B4-BE49-F238E27FC236}">
                  <a16:creationId xmlns:a16="http://schemas.microsoft.com/office/drawing/2014/main" id="{28EB5FAE-5803-456A-9F9C-49364F508960}"/>
                </a:ext>
              </a:extLst>
            </p:cNvPr>
            <p:cNvSpPr/>
            <p:nvPr/>
          </p:nvSpPr>
          <p:spPr>
            <a:xfrm>
              <a:off x="4299857" y="1339168"/>
              <a:ext cx="4452257" cy="3540867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rgbClr val="659B91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3B972ADB-E099-4E2F-882A-78A6ACD3B98F}"/>
                </a:ext>
              </a:extLst>
            </p:cNvPr>
            <p:cNvSpPr/>
            <p:nvPr/>
          </p:nvSpPr>
          <p:spPr>
            <a:xfrm>
              <a:off x="6063709" y="1124072"/>
              <a:ext cx="922224" cy="3693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2" name="Rectángulo 51">
              <a:extLst>
                <a:ext uri="{FF2B5EF4-FFF2-40B4-BE49-F238E27FC236}">
                  <a16:creationId xmlns:a16="http://schemas.microsoft.com/office/drawing/2014/main" id="{2EA6B84D-19A9-478C-AAF3-83FBB087A803}"/>
                </a:ext>
              </a:extLst>
            </p:cNvPr>
            <p:cNvSpPr/>
            <p:nvPr/>
          </p:nvSpPr>
          <p:spPr>
            <a:xfrm>
              <a:off x="6114893" y="1717285"/>
              <a:ext cx="927785" cy="10394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53" name="Picture 21" descr="A close up of a logo&#10;&#10;Description automatically generated">
              <a:extLst>
                <a:ext uri="{FF2B5EF4-FFF2-40B4-BE49-F238E27FC236}">
                  <a16:creationId xmlns:a16="http://schemas.microsoft.com/office/drawing/2014/main" id="{DAADD3BE-BCCB-4AEE-9324-69658AF39A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0814" y="1782215"/>
              <a:ext cx="630956" cy="630956"/>
            </a:xfrm>
            <a:prstGeom prst="rect">
              <a:avLst/>
            </a:prstGeom>
          </p:spPr>
        </p:pic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BB855400-2F5D-4D1E-821F-F554DEC1C212}"/>
                </a:ext>
              </a:extLst>
            </p:cNvPr>
            <p:cNvSpPr txBox="1"/>
            <p:nvPr/>
          </p:nvSpPr>
          <p:spPr>
            <a:xfrm>
              <a:off x="6335164" y="1696550"/>
              <a:ext cx="63095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b="1" dirty="0"/>
                <a:t>mgr2</a:t>
              </a:r>
            </a:p>
          </p:txBody>
        </p:sp>
        <p:cxnSp>
          <p:nvCxnSpPr>
            <p:cNvPr id="79" name="Conector recto 78">
              <a:extLst>
                <a:ext uri="{FF2B5EF4-FFF2-40B4-BE49-F238E27FC236}">
                  <a16:creationId xmlns:a16="http://schemas.microsoft.com/office/drawing/2014/main" id="{9F4DAD44-1A35-4849-A399-BDCDED932615}"/>
                </a:ext>
              </a:extLst>
            </p:cNvPr>
            <p:cNvCxnSpPr>
              <a:cxnSpLocks/>
              <a:stCxn id="52" idx="2"/>
            </p:cNvCxnSpPr>
            <p:nvPr/>
          </p:nvCxnSpPr>
          <p:spPr>
            <a:xfrm>
              <a:off x="6578786" y="2756744"/>
              <a:ext cx="1428044" cy="812230"/>
            </a:xfrm>
            <a:prstGeom prst="line">
              <a:avLst/>
            </a:prstGeom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E55A4E6E-8E1C-47B3-93AE-92AC29FC4722}"/>
                </a:ext>
              </a:extLst>
            </p:cNvPr>
            <p:cNvCxnSpPr>
              <a:cxnSpLocks/>
            </p:cNvCxnSpPr>
            <p:nvPr/>
          </p:nvCxnSpPr>
          <p:spPr>
            <a:xfrm>
              <a:off x="5269790" y="2574472"/>
              <a:ext cx="845103" cy="0"/>
            </a:xfrm>
            <a:prstGeom prst="line">
              <a:avLst/>
            </a:prstGeom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9A1ACF79-7A79-4205-9192-E8F93A7AE256}"/>
                </a:ext>
              </a:extLst>
            </p:cNvPr>
            <p:cNvGrpSpPr/>
            <p:nvPr/>
          </p:nvGrpSpPr>
          <p:grpSpPr>
            <a:xfrm>
              <a:off x="4557465" y="1152769"/>
              <a:ext cx="414772" cy="414772"/>
              <a:chOff x="3915210" y="1990970"/>
              <a:chExt cx="754763" cy="754763"/>
            </a:xfrm>
          </p:grpSpPr>
          <p:sp>
            <p:nvSpPr>
              <p:cNvPr id="14" name="Elipse 13">
                <a:extLst>
                  <a:ext uri="{FF2B5EF4-FFF2-40B4-BE49-F238E27FC236}">
                    <a16:creationId xmlns:a16="http://schemas.microsoft.com/office/drawing/2014/main" id="{E0133AE6-BD8E-4556-BB7A-282F83352972}"/>
                  </a:ext>
                </a:extLst>
              </p:cNvPr>
              <p:cNvSpPr/>
              <p:nvPr/>
            </p:nvSpPr>
            <p:spPr>
              <a:xfrm>
                <a:off x="3915210" y="1990970"/>
                <a:ext cx="754763" cy="75476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95B1A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pic>
            <p:nvPicPr>
              <p:cNvPr id="16" name="Imagen 15" descr="Icono&#10;&#10;Descripción generada automáticamente">
                <a:extLst>
                  <a:ext uri="{FF2B5EF4-FFF2-40B4-BE49-F238E27FC236}">
                    <a16:creationId xmlns:a16="http://schemas.microsoft.com/office/drawing/2014/main" id="{F8B38B8C-CBDF-4C83-8B85-BAADCA847A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47663" y="2138501"/>
                <a:ext cx="444147" cy="444147"/>
              </a:xfrm>
              <a:prstGeom prst="rect">
                <a:avLst/>
              </a:prstGeom>
            </p:spPr>
          </p:pic>
        </p:grp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0D5910F9-6335-497A-9A99-5D28ED57C330}"/>
                </a:ext>
              </a:extLst>
            </p:cNvPr>
            <p:cNvSpPr txBox="1"/>
            <p:nvPr/>
          </p:nvSpPr>
          <p:spPr>
            <a:xfrm>
              <a:off x="6063709" y="1124072"/>
              <a:ext cx="8451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600" dirty="0" err="1"/>
                <a:t>Swarm</a:t>
              </a:r>
              <a:endParaRPr lang="es-ES" sz="1600" dirty="0"/>
            </a:p>
          </p:txBody>
        </p:sp>
        <p:sp>
          <p:nvSpPr>
            <p:cNvPr id="49" name="Rectángulo 48">
              <a:extLst>
                <a:ext uri="{FF2B5EF4-FFF2-40B4-BE49-F238E27FC236}">
                  <a16:creationId xmlns:a16="http://schemas.microsoft.com/office/drawing/2014/main" id="{16068EF7-30CB-4E89-8179-DA72DC01C473}"/>
                </a:ext>
              </a:extLst>
            </p:cNvPr>
            <p:cNvSpPr/>
            <p:nvPr/>
          </p:nvSpPr>
          <p:spPr>
            <a:xfrm>
              <a:off x="4602015" y="1738854"/>
              <a:ext cx="927785" cy="10394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47" name="Picture 21" descr="A close up of a logo&#10;&#10;Description automatically generated">
              <a:extLst>
                <a:ext uri="{FF2B5EF4-FFF2-40B4-BE49-F238E27FC236}">
                  <a16:creationId xmlns:a16="http://schemas.microsoft.com/office/drawing/2014/main" id="{AB1399D0-9115-413F-9A23-26841AA1B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67936" y="1803784"/>
              <a:ext cx="630956" cy="630956"/>
            </a:xfrm>
            <a:prstGeom prst="rect">
              <a:avLst/>
            </a:prstGeom>
          </p:spPr>
        </p:pic>
        <p:sp>
          <p:nvSpPr>
            <p:cNvPr id="48" name="CuadroTexto 47">
              <a:extLst>
                <a:ext uri="{FF2B5EF4-FFF2-40B4-BE49-F238E27FC236}">
                  <a16:creationId xmlns:a16="http://schemas.microsoft.com/office/drawing/2014/main" id="{F9C42402-8C1D-48E1-B161-151D27D8FB4B}"/>
                </a:ext>
              </a:extLst>
            </p:cNvPr>
            <p:cNvSpPr txBox="1"/>
            <p:nvPr/>
          </p:nvSpPr>
          <p:spPr>
            <a:xfrm>
              <a:off x="4822286" y="1718119"/>
              <a:ext cx="63095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b="1" dirty="0"/>
                <a:t>mgr1</a:t>
              </a:r>
            </a:p>
          </p:txBody>
        </p:sp>
        <p:sp>
          <p:nvSpPr>
            <p:cNvPr id="56" name="Rectángulo 55">
              <a:extLst>
                <a:ext uri="{FF2B5EF4-FFF2-40B4-BE49-F238E27FC236}">
                  <a16:creationId xmlns:a16="http://schemas.microsoft.com/office/drawing/2014/main" id="{593E1AE4-F8CC-435B-A3F2-7A71F6384682}"/>
                </a:ext>
              </a:extLst>
            </p:cNvPr>
            <p:cNvSpPr/>
            <p:nvPr/>
          </p:nvSpPr>
          <p:spPr>
            <a:xfrm>
              <a:off x="7591180" y="1718119"/>
              <a:ext cx="927785" cy="10394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57" name="Picture 21" descr="A close up of a logo&#10;&#10;Description automatically generated">
              <a:extLst>
                <a:ext uri="{FF2B5EF4-FFF2-40B4-BE49-F238E27FC236}">
                  <a16:creationId xmlns:a16="http://schemas.microsoft.com/office/drawing/2014/main" id="{FEC6A4E7-8128-432A-975C-1B8B4F10A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57101" y="1783049"/>
              <a:ext cx="630956" cy="630956"/>
            </a:xfrm>
            <a:prstGeom prst="rect">
              <a:avLst/>
            </a:prstGeom>
          </p:spPr>
        </p:pic>
        <p:sp>
          <p:nvSpPr>
            <p:cNvPr id="58" name="CuadroTexto 57">
              <a:extLst>
                <a:ext uri="{FF2B5EF4-FFF2-40B4-BE49-F238E27FC236}">
                  <a16:creationId xmlns:a16="http://schemas.microsoft.com/office/drawing/2014/main" id="{C0CB9FBF-323E-4FC9-ABC2-7AE363DF2F68}"/>
                </a:ext>
              </a:extLst>
            </p:cNvPr>
            <p:cNvSpPr txBox="1"/>
            <p:nvPr/>
          </p:nvSpPr>
          <p:spPr>
            <a:xfrm>
              <a:off x="7811451" y="1697384"/>
              <a:ext cx="63095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b="1" dirty="0"/>
                <a:t>mgr3</a:t>
              </a:r>
            </a:p>
          </p:txBody>
        </p:sp>
        <p:sp>
          <p:nvSpPr>
            <p:cNvPr id="60" name="Rectángulo 59">
              <a:extLst>
                <a:ext uri="{FF2B5EF4-FFF2-40B4-BE49-F238E27FC236}">
                  <a16:creationId xmlns:a16="http://schemas.microsoft.com/office/drawing/2014/main" id="{46DC5F9F-9B28-453A-8EC9-6E918B8E1E9D}"/>
                </a:ext>
              </a:extLst>
            </p:cNvPr>
            <p:cNvSpPr/>
            <p:nvPr/>
          </p:nvSpPr>
          <p:spPr>
            <a:xfrm>
              <a:off x="4608103" y="3634070"/>
              <a:ext cx="927785" cy="10394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61" name="Picture 21" descr="A close up of a logo&#10;&#10;Description automatically generated">
              <a:extLst>
                <a:ext uri="{FF2B5EF4-FFF2-40B4-BE49-F238E27FC236}">
                  <a16:creationId xmlns:a16="http://schemas.microsoft.com/office/drawing/2014/main" id="{4192B759-DAC2-4AE9-BCD5-61F5F00DB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74024" y="3699000"/>
              <a:ext cx="630956" cy="630956"/>
            </a:xfrm>
            <a:prstGeom prst="rect">
              <a:avLst/>
            </a:prstGeom>
          </p:spPr>
        </p:pic>
        <p:sp>
          <p:nvSpPr>
            <p:cNvPr id="62" name="CuadroTexto 61">
              <a:extLst>
                <a:ext uri="{FF2B5EF4-FFF2-40B4-BE49-F238E27FC236}">
                  <a16:creationId xmlns:a16="http://schemas.microsoft.com/office/drawing/2014/main" id="{B8F726B4-CD23-4F6D-A7FC-B27008A7F0BB}"/>
                </a:ext>
              </a:extLst>
            </p:cNvPr>
            <p:cNvSpPr txBox="1"/>
            <p:nvPr/>
          </p:nvSpPr>
          <p:spPr>
            <a:xfrm>
              <a:off x="4828374" y="3613335"/>
              <a:ext cx="63095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b="1" dirty="0"/>
                <a:t>wrk1</a:t>
              </a:r>
            </a:p>
          </p:txBody>
        </p:sp>
        <p:sp>
          <p:nvSpPr>
            <p:cNvPr id="64" name="Rectángulo 63">
              <a:extLst>
                <a:ext uri="{FF2B5EF4-FFF2-40B4-BE49-F238E27FC236}">
                  <a16:creationId xmlns:a16="http://schemas.microsoft.com/office/drawing/2014/main" id="{643CDEFA-C17E-4EC2-97EC-1699DE46DE58}"/>
                </a:ext>
              </a:extLst>
            </p:cNvPr>
            <p:cNvSpPr/>
            <p:nvPr/>
          </p:nvSpPr>
          <p:spPr>
            <a:xfrm>
              <a:off x="6104503" y="3611973"/>
              <a:ext cx="927785" cy="10394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65" name="Picture 21" descr="A close up of a logo&#10;&#10;Description automatically generated">
              <a:extLst>
                <a:ext uri="{FF2B5EF4-FFF2-40B4-BE49-F238E27FC236}">
                  <a16:creationId xmlns:a16="http://schemas.microsoft.com/office/drawing/2014/main" id="{73BA29C9-B7F2-47AF-9350-807256C07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70424" y="3676903"/>
              <a:ext cx="630956" cy="630956"/>
            </a:xfrm>
            <a:prstGeom prst="rect">
              <a:avLst/>
            </a:prstGeom>
          </p:spPr>
        </p:pic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7B8567C9-5F0E-423F-BC58-737537BF1B74}"/>
                </a:ext>
              </a:extLst>
            </p:cNvPr>
            <p:cNvSpPr txBox="1"/>
            <p:nvPr/>
          </p:nvSpPr>
          <p:spPr>
            <a:xfrm>
              <a:off x="6324774" y="3591238"/>
              <a:ext cx="63095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b="1" dirty="0"/>
                <a:t>wrk2</a:t>
              </a:r>
            </a:p>
          </p:txBody>
        </p:sp>
        <p:sp>
          <p:nvSpPr>
            <p:cNvPr id="68" name="Rectángulo 67">
              <a:extLst>
                <a:ext uri="{FF2B5EF4-FFF2-40B4-BE49-F238E27FC236}">
                  <a16:creationId xmlns:a16="http://schemas.microsoft.com/office/drawing/2014/main" id="{1D69DAEA-E3FC-4018-93AC-659C9890894E}"/>
                </a:ext>
              </a:extLst>
            </p:cNvPr>
            <p:cNvSpPr/>
            <p:nvPr/>
          </p:nvSpPr>
          <p:spPr>
            <a:xfrm>
              <a:off x="7551084" y="3618247"/>
              <a:ext cx="927785" cy="10394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69" name="Picture 21" descr="A close up of a logo&#10;&#10;Description automatically generated">
              <a:extLst>
                <a:ext uri="{FF2B5EF4-FFF2-40B4-BE49-F238E27FC236}">
                  <a16:creationId xmlns:a16="http://schemas.microsoft.com/office/drawing/2014/main" id="{943FDB9F-5EEC-484F-88A7-F51D6994E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17005" y="3683177"/>
              <a:ext cx="630956" cy="630956"/>
            </a:xfrm>
            <a:prstGeom prst="rect">
              <a:avLst/>
            </a:prstGeom>
          </p:spPr>
        </p:pic>
        <p:sp>
          <p:nvSpPr>
            <p:cNvPr id="70" name="CuadroTexto 69">
              <a:extLst>
                <a:ext uri="{FF2B5EF4-FFF2-40B4-BE49-F238E27FC236}">
                  <a16:creationId xmlns:a16="http://schemas.microsoft.com/office/drawing/2014/main" id="{7D354EB6-BFE5-4A32-B4D0-B804CF9A2864}"/>
                </a:ext>
              </a:extLst>
            </p:cNvPr>
            <p:cNvSpPr txBox="1"/>
            <p:nvPr/>
          </p:nvSpPr>
          <p:spPr>
            <a:xfrm>
              <a:off x="7771355" y="3597512"/>
              <a:ext cx="63095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000" b="1" dirty="0"/>
                <a:t>wrk3</a:t>
              </a:r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A6014C97-159E-488F-B9E4-9EB9D8EBA78E}"/>
                </a:ext>
              </a:extLst>
            </p:cNvPr>
            <p:cNvSpPr/>
            <p:nvPr/>
          </p:nvSpPr>
          <p:spPr>
            <a:xfrm>
              <a:off x="5662909" y="2252755"/>
              <a:ext cx="269103" cy="269103"/>
            </a:xfrm>
            <a:prstGeom prst="ellipse">
              <a:avLst/>
            </a:prstGeom>
            <a:noFill/>
            <a:ln w="3175">
              <a:solidFill>
                <a:schemeClr val="accent5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FE009A1B-662B-40DC-82CC-ABC27DDF58D7}"/>
                </a:ext>
              </a:extLst>
            </p:cNvPr>
            <p:cNvSpPr txBox="1"/>
            <p:nvPr/>
          </p:nvSpPr>
          <p:spPr>
            <a:xfrm>
              <a:off x="5670735" y="2274333"/>
              <a:ext cx="2584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b="1" dirty="0"/>
                <a:t>2</a:t>
              </a:r>
            </a:p>
          </p:txBody>
        </p:sp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27BA6FA9-38B9-403F-9C68-F1BA0791BD76}"/>
                </a:ext>
              </a:extLst>
            </p:cNvPr>
            <p:cNvSpPr/>
            <p:nvPr/>
          </p:nvSpPr>
          <p:spPr>
            <a:xfrm>
              <a:off x="7292291" y="2869725"/>
              <a:ext cx="269103" cy="269103"/>
            </a:xfrm>
            <a:prstGeom prst="ellipse">
              <a:avLst/>
            </a:prstGeom>
            <a:noFill/>
            <a:ln w="3175">
              <a:solidFill>
                <a:schemeClr val="accent5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65CCC8B3-68B4-4A3B-BF51-63091E16D644}"/>
                </a:ext>
              </a:extLst>
            </p:cNvPr>
            <p:cNvSpPr txBox="1"/>
            <p:nvPr/>
          </p:nvSpPr>
          <p:spPr>
            <a:xfrm>
              <a:off x="7300117" y="2891303"/>
              <a:ext cx="2584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b="1" dirty="0"/>
                <a:t>3</a:t>
              </a:r>
            </a:p>
          </p:txBody>
        </p:sp>
        <p:sp>
          <p:nvSpPr>
            <p:cNvPr id="40" name="CuadroTexto 39">
              <a:extLst>
                <a:ext uri="{FF2B5EF4-FFF2-40B4-BE49-F238E27FC236}">
                  <a16:creationId xmlns:a16="http://schemas.microsoft.com/office/drawing/2014/main" id="{7390F4E3-8552-42AE-A145-45D88D0F4F45}"/>
                </a:ext>
              </a:extLst>
            </p:cNvPr>
            <p:cNvSpPr txBox="1"/>
            <p:nvPr/>
          </p:nvSpPr>
          <p:spPr>
            <a:xfrm>
              <a:off x="4701727" y="2335135"/>
              <a:ext cx="7152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000" dirty="0" err="1"/>
                <a:t>Follower</a:t>
              </a:r>
              <a:endParaRPr lang="es-ES" sz="1000" dirty="0"/>
            </a:p>
            <a:p>
              <a:pPr algn="ctr"/>
              <a:r>
                <a:rPr lang="es-ES" sz="1000" dirty="0"/>
                <a:t>Manager</a:t>
              </a:r>
            </a:p>
          </p:txBody>
        </p:sp>
        <p:sp>
          <p:nvSpPr>
            <p:cNvPr id="41" name="CuadroTexto 40">
              <a:extLst>
                <a:ext uri="{FF2B5EF4-FFF2-40B4-BE49-F238E27FC236}">
                  <a16:creationId xmlns:a16="http://schemas.microsoft.com/office/drawing/2014/main" id="{62F00750-AC75-4430-9787-567FDF23C4FF}"/>
                </a:ext>
              </a:extLst>
            </p:cNvPr>
            <p:cNvSpPr txBox="1"/>
            <p:nvPr/>
          </p:nvSpPr>
          <p:spPr>
            <a:xfrm>
              <a:off x="6224148" y="2335135"/>
              <a:ext cx="7152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000" dirty="0"/>
                <a:t>Leader</a:t>
              </a:r>
            </a:p>
            <a:p>
              <a:pPr algn="ctr"/>
              <a:r>
                <a:rPr lang="es-ES" sz="1000" dirty="0"/>
                <a:t>Manager</a:t>
              </a:r>
            </a:p>
          </p:txBody>
        </p:sp>
        <p:sp>
          <p:nvSpPr>
            <p:cNvPr id="42" name="CuadroTexto 41">
              <a:extLst>
                <a:ext uri="{FF2B5EF4-FFF2-40B4-BE49-F238E27FC236}">
                  <a16:creationId xmlns:a16="http://schemas.microsoft.com/office/drawing/2014/main" id="{94B67BEB-6D91-46FB-944C-1C0425937CBE}"/>
                </a:ext>
              </a:extLst>
            </p:cNvPr>
            <p:cNvSpPr txBox="1"/>
            <p:nvPr/>
          </p:nvSpPr>
          <p:spPr>
            <a:xfrm>
              <a:off x="7727146" y="2331998"/>
              <a:ext cx="7152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000" dirty="0" err="1"/>
                <a:t>Follower</a:t>
              </a:r>
              <a:endParaRPr lang="es-ES" sz="1000" dirty="0"/>
            </a:p>
            <a:p>
              <a:pPr algn="ctr"/>
              <a:r>
                <a:rPr lang="es-ES" sz="1000" dirty="0"/>
                <a:t>Manager</a:t>
              </a:r>
            </a:p>
          </p:txBody>
        </p:sp>
        <p:sp>
          <p:nvSpPr>
            <p:cNvPr id="43" name="CuadroTexto 42">
              <a:extLst>
                <a:ext uri="{FF2B5EF4-FFF2-40B4-BE49-F238E27FC236}">
                  <a16:creationId xmlns:a16="http://schemas.microsoft.com/office/drawing/2014/main" id="{1921628E-AE3F-432A-A281-23709A531B98}"/>
                </a:ext>
              </a:extLst>
            </p:cNvPr>
            <p:cNvSpPr txBox="1"/>
            <p:nvPr/>
          </p:nvSpPr>
          <p:spPr>
            <a:xfrm>
              <a:off x="4758287" y="4348804"/>
              <a:ext cx="6254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000" dirty="0" err="1"/>
                <a:t>Worker</a:t>
              </a:r>
              <a:endParaRPr lang="es-ES" sz="1000" dirty="0"/>
            </a:p>
          </p:txBody>
        </p:sp>
        <p:sp>
          <p:nvSpPr>
            <p:cNvPr id="45" name="CuadroTexto 44">
              <a:extLst>
                <a:ext uri="{FF2B5EF4-FFF2-40B4-BE49-F238E27FC236}">
                  <a16:creationId xmlns:a16="http://schemas.microsoft.com/office/drawing/2014/main" id="{59709D87-B017-42B4-9378-CA051BE427A8}"/>
                </a:ext>
              </a:extLst>
            </p:cNvPr>
            <p:cNvSpPr txBox="1"/>
            <p:nvPr/>
          </p:nvSpPr>
          <p:spPr>
            <a:xfrm>
              <a:off x="6270424" y="4329956"/>
              <a:ext cx="6254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000" dirty="0" err="1"/>
                <a:t>Worker</a:t>
              </a:r>
              <a:endParaRPr lang="es-ES" sz="1000" dirty="0"/>
            </a:p>
          </p:txBody>
        </p:sp>
        <p:sp>
          <p:nvSpPr>
            <p:cNvPr id="78" name="CuadroTexto 77">
              <a:extLst>
                <a:ext uri="{FF2B5EF4-FFF2-40B4-BE49-F238E27FC236}">
                  <a16:creationId xmlns:a16="http://schemas.microsoft.com/office/drawing/2014/main" id="{F39C8465-7B16-4C40-9F52-C32F79574EB0}"/>
                </a:ext>
              </a:extLst>
            </p:cNvPr>
            <p:cNvSpPr txBox="1"/>
            <p:nvPr/>
          </p:nvSpPr>
          <p:spPr>
            <a:xfrm>
              <a:off x="7702230" y="4316305"/>
              <a:ext cx="6254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000" dirty="0" err="1"/>
                <a:t>Worker</a:t>
              </a:r>
              <a:endParaRPr lang="es-ES" sz="1000" dirty="0"/>
            </a:p>
          </p:txBody>
        </p:sp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6D1BC70B-6980-4BA1-95F4-7FA1FEF8E345}"/>
                </a:ext>
              </a:extLst>
            </p:cNvPr>
            <p:cNvSpPr txBox="1"/>
            <p:nvPr/>
          </p:nvSpPr>
          <p:spPr>
            <a:xfrm>
              <a:off x="5420991" y="2650878"/>
              <a:ext cx="78418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000" dirty="0"/>
                <a:t>Se lo pasa</a:t>
              </a:r>
            </a:p>
          </p:txBody>
        </p:sp>
        <p:sp>
          <p:nvSpPr>
            <p:cNvPr id="84" name="CuadroTexto 83">
              <a:extLst>
                <a:ext uri="{FF2B5EF4-FFF2-40B4-BE49-F238E27FC236}">
                  <a16:creationId xmlns:a16="http://schemas.microsoft.com/office/drawing/2014/main" id="{DEF1BBF9-864D-40A3-A232-6B08BA341810}"/>
                </a:ext>
              </a:extLst>
            </p:cNvPr>
            <p:cNvSpPr txBox="1"/>
            <p:nvPr/>
          </p:nvSpPr>
          <p:spPr>
            <a:xfrm rot="1809322">
              <a:off x="6468429" y="3106601"/>
              <a:ext cx="134684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000" dirty="0"/>
                <a:t>Ejecuta el comando</a:t>
              </a:r>
            </a:p>
          </p:txBody>
        </p: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4D83ECB7-18F0-478E-860C-01EE33233186}"/>
              </a:ext>
            </a:extLst>
          </p:cNvPr>
          <p:cNvGrpSpPr/>
          <p:nvPr/>
        </p:nvGrpSpPr>
        <p:grpSpPr>
          <a:xfrm>
            <a:off x="1011956" y="1678571"/>
            <a:ext cx="1375775" cy="1375775"/>
            <a:chOff x="1011956" y="1678571"/>
            <a:chExt cx="1375775" cy="1375775"/>
          </a:xfrm>
        </p:grpSpPr>
        <p:pic>
          <p:nvPicPr>
            <p:cNvPr id="38" name="Imagen 37" descr="Imagen que contiene Forma&#10;&#10;Descripción generada automáticamente">
              <a:extLst>
                <a:ext uri="{FF2B5EF4-FFF2-40B4-BE49-F238E27FC236}">
                  <a16:creationId xmlns:a16="http://schemas.microsoft.com/office/drawing/2014/main" id="{352293F8-DB8A-47F0-9D92-54C6A49DC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11956" y="1678571"/>
              <a:ext cx="1375775" cy="1375775"/>
            </a:xfrm>
            <a:prstGeom prst="rect">
              <a:avLst/>
            </a:prstGeom>
          </p:spPr>
        </p:pic>
        <p:sp>
          <p:nvSpPr>
            <p:cNvPr id="86" name="CuadroTexto 85">
              <a:extLst>
                <a:ext uri="{FF2B5EF4-FFF2-40B4-BE49-F238E27FC236}">
                  <a16:creationId xmlns:a16="http://schemas.microsoft.com/office/drawing/2014/main" id="{73E46947-A027-414D-84F8-5F9B9872B6BD}"/>
                </a:ext>
              </a:extLst>
            </p:cNvPr>
            <p:cNvSpPr txBox="1"/>
            <p:nvPr/>
          </p:nvSpPr>
          <p:spPr>
            <a:xfrm>
              <a:off x="1313134" y="1995079"/>
              <a:ext cx="7665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1200" b="1" dirty="0"/>
                <a:t>Cliente </a:t>
              </a:r>
              <a:br>
                <a:rPr lang="es-ES" sz="1200" b="1" dirty="0"/>
              </a:br>
              <a:r>
                <a:rPr lang="es-ES" sz="1200" b="1" dirty="0" err="1"/>
                <a:t>Docker</a:t>
              </a:r>
              <a:endParaRPr lang="es-ES" sz="1200" b="1" dirty="0"/>
            </a:p>
            <a:p>
              <a:pPr algn="ctr"/>
              <a:endParaRPr lang="es-ES" sz="1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9205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36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﻿Balanceo de carga en Docker </a:t>
            </a:r>
            <a:r>
              <a:rPr lang="es-ES_tradnl" sz="36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Swarm</a:t>
            </a:r>
            <a:endParaRPr lang="es-ES_tradnl" sz="3600" spc="-300" dirty="0">
              <a:solidFill>
                <a:srgbClr val="242415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59A7768D-4F91-4C93-BEE8-B59CCED42F58}"/>
              </a:ext>
            </a:extLst>
          </p:cNvPr>
          <p:cNvSpPr/>
          <p:nvPr/>
        </p:nvSpPr>
        <p:spPr>
          <a:xfrm>
            <a:off x="1414877" y="2470466"/>
            <a:ext cx="2519042" cy="968534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Ingress</a:t>
            </a:r>
            <a:r>
              <a:rPr lang="es-ES" dirty="0"/>
              <a:t> </a:t>
            </a:r>
            <a:br>
              <a:rPr lang="es-ES" dirty="0"/>
            </a:br>
            <a:r>
              <a:rPr lang="es-ES" dirty="0"/>
              <a:t>(por defecto)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2D57428-24ED-4FDE-A253-31187986CF72}"/>
              </a:ext>
            </a:extLst>
          </p:cNvPr>
          <p:cNvSpPr/>
          <p:nvPr/>
        </p:nvSpPr>
        <p:spPr>
          <a:xfrm>
            <a:off x="4908661" y="2470467"/>
            <a:ext cx="2520000" cy="968533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Host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9755B1-B6C9-0A4B-BC4C-E16E5B237152}"/>
              </a:ext>
            </a:extLst>
          </p:cNvPr>
          <p:cNvSpPr/>
          <p:nvPr/>
        </p:nvSpPr>
        <p:spPr>
          <a:xfrm>
            <a:off x="647698" y="1469358"/>
            <a:ext cx="31390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dirty="0" err="1"/>
              <a:t>Swarm</a:t>
            </a:r>
            <a:r>
              <a:rPr lang="es-ES_tradnl" dirty="0"/>
              <a:t> soporta dos modos:</a:t>
            </a:r>
            <a:endParaRPr lang="es-E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27FF00-B5CE-8A43-9ABD-E70A963995A6}"/>
              </a:ext>
            </a:extLst>
          </p:cNvPr>
          <p:cNvSpPr/>
          <p:nvPr/>
        </p:nvSpPr>
        <p:spPr>
          <a:xfrm>
            <a:off x="647698" y="880517"/>
            <a:ext cx="755000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ES_tradnl" sz="1600" i="1" dirty="0"/>
              <a:t>Si tienes varias replicas de un contenedor debes poder balancearlas</a:t>
            </a:r>
            <a:endParaRPr lang="es-ES" sz="1600" i="1" dirty="0"/>
          </a:p>
        </p:txBody>
      </p:sp>
    </p:spTree>
    <p:extLst>
      <p:ext uri="{BB962C8B-B14F-4D97-AF65-F5344CB8AC3E}">
        <p14:creationId xmlns:p14="http://schemas.microsoft.com/office/powerpoint/2010/main" val="2009906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E04A722C-1E5D-4909-A7B3-2972CA077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2291" y="139769"/>
            <a:ext cx="1638710" cy="810657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" sz="32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Modo </a:t>
            </a:r>
            <a:r>
              <a:rPr lang="es-ES" sz="32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Ingress</a:t>
            </a:r>
            <a:endParaRPr lang="es-ES_tradnl" sz="3200" spc="-300" dirty="0">
              <a:solidFill>
                <a:srgbClr val="242415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2EA6B84D-19A9-478C-AAF3-83FBB087A803}"/>
              </a:ext>
            </a:extLst>
          </p:cNvPr>
          <p:cNvSpPr/>
          <p:nvPr/>
        </p:nvSpPr>
        <p:spPr>
          <a:xfrm>
            <a:off x="3161627" y="1358256"/>
            <a:ext cx="927785" cy="10394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3" name="Picture 21" descr="A close up of a logo&#10;&#10;Description automatically generated">
            <a:extLst>
              <a:ext uri="{FF2B5EF4-FFF2-40B4-BE49-F238E27FC236}">
                <a16:creationId xmlns:a16="http://schemas.microsoft.com/office/drawing/2014/main" id="{DAADD3BE-BCCB-4AEE-9324-69658AF39A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7548" y="1619132"/>
            <a:ext cx="630956" cy="630956"/>
          </a:xfrm>
          <a:prstGeom prst="rect">
            <a:avLst/>
          </a:prstGeom>
        </p:spPr>
      </p:pic>
      <p:sp>
        <p:nvSpPr>
          <p:cNvPr id="54" name="CuadroTexto 53">
            <a:extLst>
              <a:ext uri="{FF2B5EF4-FFF2-40B4-BE49-F238E27FC236}">
                <a16:creationId xmlns:a16="http://schemas.microsoft.com/office/drawing/2014/main" id="{BB855400-2F5D-4D1E-821F-F554DEC1C212}"/>
              </a:ext>
            </a:extLst>
          </p:cNvPr>
          <p:cNvSpPr txBox="1"/>
          <p:nvPr/>
        </p:nvSpPr>
        <p:spPr>
          <a:xfrm>
            <a:off x="3316582" y="1359293"/>
            <a:ext cx="630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 err="1"/>
              <a:t>Node</a:t>
            </a:r>
            <a:r>
              <a:rPr lang="es-ES" sz="1000" b="1" dirty="0"/>
              <a:t> 2</a:t>
            </a:r>
          </a:p>
        </p:txBody>
      </p:sp>
      <p:sp>
        <p:nvSpPr>
          <p:cNvPr id="49" name="Rectángulo 48">
            <a:extLst>
              <a:ext uri="{FF2B5EF4-FFF2-40B4-BE49-F238E27FC236}">
                <a16:creationId xmlns:a16="http://schemas.microsoft.com/office/drawing/2014/main" id="{16068EF7-30CB-4E89-8179-DA72DC01C473}"/>
              </a:ext>
            </a:extLst>
          </p:cNvPr>
          <p:cNvSpPr/>
          <p:nvPr/>
        </p:nvSpPr>
        <p:spPr>
          <a:xfrm>
            <a:off x="1365781" y="1379825"/>
            <a:ext cx="927785" cy="10394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F9C42402-8C1D-48E1-B161-151D27D8FB4B}"/>
              </a:ext>
            </a:extLst>
          </p:cNvPr>
          <p:cNvSpPr txBox="1"/>
          <p:nvPr/>
        </p:nvSpPr>
        <p:spPr>
          <a:xfrm>
            <a:off x="1520736" y="1391748"/>
            <a:ext cx="630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 err="1"/>
              <a:t>Node</a:t>
            </a:r>
            <a:r>
              <a:rPr lang="es-ES" sz="1000" b="1" dirty="0"/>
              <a:t> 1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593E1AE4-F8CC-435B-A3F2-7A71F6384682}"/>
              </a:ext>
            </a:extLst>
          </p:cNvPr>
          <p:cNvSpPr/>
          <p:nvPr/>
        </p:nvSpPr>
        <p:spPr>
          <a:xfrm>
            <a:off x="4959933" y="1359090"/>
            <a:ext cx="927785" cy="10394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C0CB9FBF-323E-4FC9-ABC2-7AE363DF2F68}"/>
              </a:ext>
            </a:extLst>
          </p:cNvPr>
          <p:cNvSpPr txBox="1"/>
          <p:nvPr/>
        </p:nvSpPr>
        <p:spPr>
          <a:xfrm>
            <a:off x="5114890" y="1371013"/>
            <a:ext cx="630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 err="1"/>
              <a:t>Node</a:t>
            </a:r>
            <a:r>
              <a:rPr lang="es-ES" sz="1000" b="1" dirty="0"/>
              <a:t> 3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46DC5F9F-9B28-453A-8EC9-6E918B8E1E9D}"/>
              </a:ext>
            </a:extLst>
          </p:cNvPr>
          <p:cNvSpPr/>
          <p:nvPr/>
        </p:nvSpPr>
        <p:spPr>
          <a:xfrm>
            <a:off x="6755779" y="1358256"/>
            <a:ext cx="927785" cy="10394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1" name="Picture 21" descr="A close up of a logo&#10;&#10;Description automatically generated">
            <a:extLst>
              <a:ext uri="{FF2B5EF4-FFF2-40B4-BE49-F238E27FC236}">
                <a16:creationId xmlns:a16="http://schemas.microsoft.com/office/drawing/2014/main" id="{4192B759-DAC2-4AE9-BCD5-61F5F00DB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700" y="1597357"/>
            <a:ext cx="630956" cy="630956"/>
          </a:xfrm>
          <a:prstGeom prst="rect">
            <a:avLst/>
          </a:prstGeom>
        </p:spPr>
      </p:pic>
      <p:sp>
        <p:nvSpPr>
          <p:cNvPr id="62" name="CuadroTexto 61">
            <a:extLst>
              <a:ext uri="{FF2B5EF4-FFF2-40B4-BE49-F238E27FC236}">
                <a16:creationId xmlns:a16="http://schemas.microsoft.com/office/drawing/2014/main" id="{B8F726B4-CD23-4F6D-A7FC-B27008A7F0BB}"/>
              </a:ext>
            </a:extLst>
          </p:cNvPr>
          <p:cNvSpPr txBox="1"/>
          <p:nvPr/>
        </p:nvSpPr>
        <p:spPr>
          <a:xfrm>
            <a:off x="6921620" y="1348407"/>
            <a:ext cx="630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 err="1"/>
              <a:t>Node</a:t>
            </a:r>
            <a:r>
              <a:rPr lang="es-ES" sz="1000" b="1" dirty="0"/>
              <a:t> 4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36720ED-77CE-42C8-BD43-970A20CBBA7A}"/>
              </a:ext>
            </a:extLst>
          </p:cNvPr>
          <p:cNvSpPr txBox="1"/>
          <p:nvPr/>
        </p:nvSpPr>
        <p:spPr>
          <a:xfrm>
            <a:off x="2111134" y="3868659"/>
            <a:ext cx="4921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/>
              <a:t>Ingress</a:t>
            </a:r>
            <a:r>
              <a:rPr lang="es-ES" b="1" dirty="0"/>
              <a:t> </a:t>
            </a:r>
            <a:r>
              <a:rPr lang="es-ES" b="1" dirty="0" err="1"/>
              <a:t>mode</a:t>
            </a:r>
            <a:r>
              <a:rPr lang="es-ES" b="1" dirty="0"/>
              <a:t>: </a:t>
            </a:r>
            <a:r>
              <a:rPr lang="es-ES" dirty="0" err="1"/>
              <a:t>External</a:t>
            </a:r>
            <a:r>
              <a:rPr lang="es-ES" dirty="0"/>
              <a:t> Access </a:t>
            </a:r>
            <a:r>
              <a:rPr lang="es-ES" dirty="0" err="1"/>
              <a:t>via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node</a:t>
            </a:r>
            <a:endParaRPr lang="es-ES" dirty="0"/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567F3B2C-04A0-40BE-A04C-23D4EC047EAD}"/>
              </a:ext>
            </a:extLst>
          </p:cNvPr>
          <p:cNvGrpSpPr/>
          <p:nvPr/>
        </p:nvGrpSpPr>
        <p:grpSpPr>
          <a:xfrm>
            <a:off x="749130" y="4282774"/>
            <a:ext cx="7886938" cy="844849"/>
            <a:chOff x="749130" y="4282774"/>
            <a:chExt cx="7886938" cy="844849"/>
          </a:xfrm>
        </p:grpSpPr>
        <p:grpSp>
          <p:nvGrpSpPr>
            <p:cNvPr id="30" name="Grupo 29">
              <a:extLst>
                <a:ext uri="{FF2B5EF4-FFF2-40B4-BE49-F238E27FC236}">
                  <a16:creationId xmlns:a16="http://schemas.microsoft.com/office/drawing/2014/main" id="{2EB3E41A-54CE-46E6-A4D9-117F0CB333C7}"/>
                </a:ext>
              </a:extLst>
            </p:cNvPr>
            <p:cNvGrpSpPr/>
            <p:nvPr/>
          </p:nvGrpSpPr>
          <p:grpSpPr>
            <a:xfrm>
              <a:off x="749130" y="4282774"/>
              <a:ext cx="7886938" cy="673833"/>
              <a:chOff x="609363" y="4291642"/>
              <a:chExt cx="7886938" cy="673833"/>
            </a:xfrm>
          </p:grpSpPr>
          <p:sp>
            <p:nvSpPr>
              <p:cNvPr id="28" name="Rectángulo: esquinas redondeadas 27">
                <a:extLst>
                  <a:ext uri="{FF2B5EF4-FFF2-40B4-BE49-F238E27FC236}">
                    <a16:creationId xmlns:a16="http://schemas.microsoft.com/office/drawing/2014/main" id="{87EB2C0E-A5EC-4190-AD5C-3AA5D9FF50CE}"/>
                  </a:ext>
                </a:extLst>
              </p:cNvPr>
              <p:cNvSpPr/>
              <p:nvPr/>
            </p:nvSpPr>
            <p:spPr>
              <a:xfrm>
                <a:off x="609363" y="4291642"/>
                <a:ext cx="7886938" cy="673833"/>
              </a:xfrm>
              <a:prstGeom prst="roundRect">
                <a:avLst/>
              </a:prstGeom>
              <a:solidFill>
                <a:srgbClr val="FDFAE6"/>
              </a:solidFill>
              <a:ln>
                <a:solidFill>
                  <a:srgbClr val="494738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pic>
            <p:nvPicPr>
              <p:cNvPr id="71" name="Picture 13" descr="Icon&#10;&#10;Description automatically generated">
                <a:extLst>
                  <a:ext uri="{FF2B5EF4-FFF2-40B4-BE49-F238E27FC236}">
                    <a16:creationId xmlns:a16="http://schemas.microsoft.com/office/drawing/2014/main" id="{5F9313B5-E564-4176-B13E-C5F2EC9A33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6451" y="4397827"/>
                <a:ext cx="469674" cy="469674"/>
              </a:xfrm>
              <a:prstGeom prst="rect">
                <a:avLst/>
              </a:prstGeom>
            </p:spPr>
          </p:pic>
        </p:grp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3B92B65D-1719-451E-8AD1-053F60CCD67A}"/>
                </a:ext>
              </a:extLst>
            </p:cNvPr>
            <p:cNvSpPr txBox="1"/>
            <p:nvPr/>
          </p:nvSpPr>
          <p:spPr>
            <a:xfrm>
              <a:off x="1635321" y="4388959"/>
              <a:ext cx="671672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i="1" dirty="0">
                  <a:solidFill>
                    <a:schemeClr val="bg2">
                      <a:lumMod val="25000"/>
                    </a:schemeClr>
                  </a:solidFill>
                </a:rPr>
                <a:t>Es el modo por defecto. Esto significa que cada vez que publiques un servicio con –p o –</a:t>
              </a:r>
              <a:r>
                <a:rPr lang="es-ES" sz="1400" i="1" dirty="0" err="1">
                  <a:solidFill>
                    <a:schemeClr val="bg2">
                      <a:lumMod val="25000"/>
                    </a:schemeClr>
                  </a:solidFill>
                </a:rPr>
                <a:t>publish</a:t>
              </a:r>
              <a:r>
                <a:rPr lang="es-ES" sz="1400" i="1" dirty="0">
                  <a:solidFill>
                    <a:schemeClr val="bg2">
                      <a:lumMod val="25000"/>
                    </a:schemeClr>
                  </a:solidFill>
                </a:rPr>
                <a:t> utilizará por defecto este modo. </a:t>
              </a:r>
            </a:p>
            <a:p>
              <a:endParaRPr lang="es-ES" sz="1400" i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985077A-38DE-1643-AF34-CEF8F043D1AD}"/>
              </a:ext>
            </a:extLst>
          </p:cNvPr>
          <p:cNvSpPr/>
          <p:nvPr/>
        </p:nvSpPr>
        <p:spPr>
          <a:xfrm>
            <a:off x="3271346" y="2151994"/>
            <a:ext cx="710807" cy="204951"/>
          </a:xfrm>
          <a:prstGeom prst="roundRect">
            <a:avLst/>
          </a:prstGeom>
          <a:solidFill>
            <a:srgbClr val="FF2BE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APP A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7611F62-7212-5C4C-AF94-FEFF9BF14064}"/>
              </a:ext>
            </a:extLst>
          </p:cNvPr>
          <p:cNvSpPr/>
          <p:nvPr/>
        </p:nvSpPr>
        <p:spPr>
          <a:xfrm>
            <a:off x="1249141" y="3157106"/>
            <a:ext cx="1077405" cy="492574"/>
          </a:xfrm>
          <a:prstGeom prst="roundRect">
            <a:avLst/>
          </a:prstGeom>
          <a:solidFill>
            <a:srgbClr val="FF2BE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APP A </a:t>
            </a:r>
            <a:r>
              <a:rPr lang="es-ES_tradnl" sz="1200" dirty="0" err="1"/>
              <a:t>Request</a:t>
            </a:r>
            <a:endParaRPr lang="es-ES_tradnl" sz="1200" dirty="0"/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A144BA96-9E86-8D4C-BDCF-B35713AB6E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6966" y="1764265"/>
            <a:ext cx="506820" cy="506820"/>
          </a:xfrm>
          <a:prstGeom prst="rect">
            <a:avLst/>
          </a:prstGeom>
        </p:spPr>
      </p:pic>
      <p:sp>
        <p:nvSpPr>
          <p:cNvPr id="10" name="Up Arrow 9">
            <a:extLst>
              <a:ext uri="{FF2B5EF4-FFF2-40B4-BE49-F238E27FC236}">
                <a16:creationId xmlns:a16="http://schemas.microsoft.com/office/drawing/2014/main" id="{0F967E3B-B342-9746-A492-99B1C414772D}"/>
              </a:ext>
            </a:extLst>
          </p:cNvPr>
          <p:cNvSpPr/>
          <p:nvPr/>
        </p:nvSpPr>
        <p:spPr>
          <a:xfrm rot="18819535">
            <a:off x="2306636" y="2376847"/>
            <a:ext cx="315477" cy="1470752"/>
          </a:xfrm>
          <a:prstGeom prst="upArrow">
            <a:avLst/>
          </a:prstGeom>
          <a:solidFill>
            <a:srgbClr val="659B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3" name="Up Arrow 32">
            <a:extLst>
              <a:ext uri="{FF2B5EF4-FFF2-40B4-BE49-F238E27FC236}">
                <a16:creationId xmlns:a16="http://schemas.microsoft.com/office/drawing/2014/main" id="{2FE30AEA-9C3E-EB4B-95E9-5F33616905DD}"/>
              </a:ext>
            </a:extLst>
          </p:cNvPr>
          <p:cNvSpPr/>
          <p:nvPr/>
        </p:nvSpPr>
        <p:spPr>
          <a:xfrm rot="5400000">
            <a:off x="2586348" y="1562264"/>
            <a:ext cx="315477" cy="835080"/>
          </a:xfrm>
          <a:prstGeom prst="upArrow">
            <a:avLst/>
          </a:prstGeom>
          <a:solidFill>
            <a:srgbClr val="659B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4" name="Up Arrow 33">
            <a:extLst>
              <a:ext uri="{FF2B5EF4-FFF2-40B4-BE49-F238E27FC236}">
                <a16:creationId xmlns:a16="http://schemas.microsoft.com/office/drawing/2014/main" id="{2EC72DF9-D04E-D34B-9711-7261F6953976}"/>
              </a:ext>
            </a:extLst>
          </p:cNvPr>
          <p:cNvSpPr/>
          <p:nvPr/>
        </p:nvSpPr>
        <p:spPr>
          <a:xfrm rot="10800000">
            <a:off x="3489135" y="2571750"/>
            <a:ext cx="315477" cy="1108875"/>
          </a:xfrm>
          <a:prstGeom prst="upArrow">
            <a:avLst/>
          </a:prstGeom>
          <a:solidFill>
            <a:srgbClr val="659B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2" name="Picture 11" descr="A picture containing shape&#10;&#10;Description automatically generated">
            <a:extLst>
              <a:ext uri="{FF2B5EF4-FFF2-40B4-BE49-F238E27FC236}">
                <a16:creationId xmlns:a16="http://schemas.microsoft.com/office/drawing/2014/main" id="{83A3308E-3531-DD41-97CD-571152EA32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75333" y="2924754"/>
            <a:ext cx="628158" cy="628158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76AF891-BAF9-024C-8411-6EEB9ABEEE35}"/>
              </a:ext>
            </a:extLst>
          </p:cNvPr>
          <p:cNvSpPr/>
          <p:nvPr/>
        </p:nvSpPr>
        <p:spPr>
          <a:xfrm>
            <a:off x="647699" y="950426"/>
            <a:ext cx="7848602" cy="2859241"/>
          </a:xfrm>
          <a:prstGeom prst="roundRect">
            <a:avLst/>
          </a:prstGeom>
          <a:noFill/>
          <a:ln>
            <a:solidFill>
              <a:srgbClr val="95B1A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8785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0" grpId="0" animBg="1"/>
      <p:bldP spid="33" grpId="0" animBg="1"/>
      <p:bldP spid="3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Aplicaciones modernas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831C614-507A-44CE-8D52-35AF73E6D3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4269621"/>
              </p:ext>
            </p:extLst>
          </p:nvPr>
        </p:nvGraphicFramePr>
        <p:xfrm>
          <a:off x="681485" y="922000"/>
          <a:ext cx="7704953" cy="550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" name="Grupo 5">
            <a:extLst>
              <a:ext uri="{FF2B5EF4-FFF2-40B4-BE49-F238E27FC236}">
                <a16:creationId xmlns:a16="http://schemas.microsoft.com/office/drawing/2014/main" id="{016079C2-2F9D-4919-8651-C68DCEBA4909}"/>
              </a:ext>
            </a:extLst>
          </p:cNvPr>
          <p:cNvGrpSpPr/>
          <p:nvPr/>
        </p:nvGrpSpPr>
        <p:grpSpPr>
          <a:xfrm>
            <a:off x="681483" y="1569103"/>
            <a:ext cx="7704953" cy="550499"/>
            <a:chOff x="0" y="347"/>
            <a:chExt cx="7704953" cy="779219"/>
          </a:xfrm>
        </p:grpSpPr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553D452B-0D71-405B-8604-696BA6D39017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ectángulo: esquinas redondeadas 4">
              <a:extLst>
                <a:ext uri="{FF2B5EF4-FFF2-40B4-BE49-F238E27FC236}">
                  <a16:creationId xmlns:a16="http://schemas.microsoft.com/office/drawing/2014/main" id="{E9F773F0-132D-4F48-8AEE-C6AFD02E2C79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_tradnl" sz="1600" dirty="0"/>
                <a:t>Llamamos a este patrón </a:t>
              </a:r>
              <a:r>
                <a:rPr lang="es-ES_tradnl" sz="1600" b="1" dirty="0"/>
                <a:t>microservicios.</a:t>
              </a: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7D9A0794-CE3A-4916-8D5B-87FE91738FCD}"/>
              </a:ext>
            </a:extLst>
          </p:cNvPr>
          <p:cNvGrpSpPr/>
          <p:nvPr/>
        </p:nvGrpSpPr>
        <p:grpSpPr>
          <a:xfrm>
            <a:off x="685737" y="4239970"/>
            <a:ext cx="7704953" cy="562212"/>
            <a:chOff x="0" y="347"/>
            <a:chExt cx="7704953" cy="779219"/>
          </a:xfrm>
        </p:grpSpPr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40A02B70-19B9-479E-A752-CC264CD8D955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ángulo: esquinas redondeadas 4">
              <a:extLst>
                <a:ext uri="{FF2B5EF4-FFF2-40B4-BE49-F238E27FC236}">
                  <a16:creationId xmlns:a16="http://schemas.microsoft.com/office/drawing/2014/main" id="{FA00BD7A-3A20-45E0-9EA3-880A056987AB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_tradnl" sz="1600" dirty="0"/>
                <a:t>Desplegar y administrar un montón de pequeños servicios puede ser difícil. </a:t>
              </a: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D64CD3C7-5AB7-4DE6-8F16-CDF423CF517B}"/>
              </a:ext>
            </a:extLst>
          </p:cNvPr>
          <p:cNvGrpSpPr/>
          <p:nvPr/>
        </p:nvGrpSpPr>
        <p:grpSpPr>
          <a:xfrm>
            <a:off x="681483" y="2215824"/>
            <a:ext cx="7704953" cy="550499"/>
            <a:chOff x="0" y="347"/>
            <a:chExt cx="7704953" cy="779219"/>
          </a:xfrm>
        </p:grpSpPr>
        <p:sp>
          <p:nvSpPr>
            <p:cNvPr id="16" name="Rectángulo: esquinas redondeadas 15">
              <a:extLst>
                <a:ext uri="{FF2B5EF4-FFF2-40B4-BE49-F238E27FC236}">
                  <a16:creationId xmlns:a16="http://schemas.microsoft.com/office/drawing/2014/main" id="{55D10641-2D81-4F22-B893-DD7921A1E75D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ectángulo: esquinas redondeadas 4">
              <a:extLst>
                <a:ext uri="{FF2B5EF4-FFF2-40B4-BE49-F238E27FC236}">
                  <a16:creationId xmlns:a16="http://schemas.microsoft.com/office/drawing/2014/main" id="{42F5AE83-61E3-4EC6-BA56-FF7A9981E10F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Estas suelen tener piezas como las siguientes:</a:t>
              </a:r>
            </a:p>
          </p:txBody>
        </p:sp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1046AF25-70EB-4882-82CF-B4B5BA7D2F6F}"/>
              </a:ext>
            </a:extLst>
          </p:cNvPr>
          <p:cNvGrpSpPr/>
          <p:nvPr/>
        </p:nvGrpSpPr>
        <p:grpSpPr>
          <a:xfrm>
            <a:off x="685737" y="2964823"/>
            <a:ext cx="1034143" cy="970336"/>
            <a:chOff x="685737" y="2915128"/>
            <a:chExt cx="1034143" cy="970336"/>
          </a:xfrm>
        </p:grpSpPr>
        <p:pic>
          <p:nvPicPr>
            <p:cNvPr id="19" name="Imagen 18" descr="Imagen que contiene Diagrama&#10;&#10;Descripción generada automáticamente">
              <a:extLst>
                <a:ext uri="{FF2B5EF4-FFF2-40B4-BE49-F238E27FC236}">
                  <a16:creationId xmlns:a16="http://schemas.microsoft.com/office/drawing/2014/main" id="{BAF8BAA3-DF76-40A8-8EBC-801C2021B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5009" y="2915128"/>
              <a:ext cx="540000" cy="540000"/>
            </a:xfrm>
            <a:prstGeom prst="rect">
              <a:avLst/>
            </a:prstGeom>
          </p:spPr>
        </p:pic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9186F618-CAB5-4CC6-A1E4-72E0082B5A7B}"/>
                </a:ext>
              </a:extLst>
            </p:cNvPr>
            <p:cNvSpPr txBox="1"/>
            <p:nvPr/>
          </p:nvSpPr>
          <p:spPr>
            <a:xfrm>
              <a:off x="685737" y="3608465"/>
              <a:ext cx="103414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b="1" dirty="0"/>
                <a:t>Front-</a:t>
              </a:r>
              <a:r>
                <a:rPr lang="es-ES" sz="1200" b="1" dirty="0" err="1"/>
                <a:t>end</a:t>
              </a:r>
              <a:endParaRPr lang="es-ES" sz="1200" b="1" dirty="0"/>
            </a:p>
          </p:txBody>
        </p:sp>
      </p:grpSp>
      <p:grpSp>
        <p:nvGrpSpPr>
          <p:cNvPr id="44" name="Grupo 43">
            <a:extLst>
              <a:ext uri="{FF2B5EF4-FFF2-40B4-BE49-F238E27FC236}">
                <a16:creationId xmlns:a16="http://schemas.microsoft.com/office/drawing/2014/main" id="{BA1D79A8-9349-485C-AEA9-1F65222F2A78}"/>
              </a:ext>
            </a:extLst>
          </p:cNvPr>
          <p:cNvGrpSpPr/>
          <p:nvPr/>
        </p:nvGrpSpPr>
        <p:grpSpPr>
          <a:xfrm>
            <a:off x="1833214" y="3025225"/>
            <a:ext cx="1054409" cy="1084195"/>
            <a:chOff x="1833214" y="2975530"/>
            <a:chExt cx="1054409" cy="1084195"/>
          </a:xfrm>
        </p:grpSpPr>
        <p:pic>
          <p:nvPicPr>
            <p:cNvPr id="21" name="Imagen 20" descr="Imagen que contiene señal, colgando, reloj, ventana&#10;&#10;Descripción generada automáticamente">
              <a:extLst>
                <a:ext uri="{FF2B5EF4-FFF2-40B4-BE49-F238E27FC236}">
                  <a16:creationId xmlns:a16="http://schemas.microsoft.com/office/drawing/2014/main" id="{D1B30726-7A8E-4337-ACCC-E3B88D567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185957" y="2975530"/>
              <a:ext cx="540000" cy="540000"/>
            </a:xfrm>
            <a:prstGeom prst="rect">
              <a:avLst/>
            </a:prstGeom>
          </p:spPr>
        </p:pic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CBDFD392-F230-4DE1-8DA2-3BC350B6C605}"/>
                </a:ext>
              </a:extLst>
            </p:cNvPr>
            <p:cNvSpPr txBox="1"/>
            <p:nvPr/>
          </p:nvSpPr>
          <p:spPr>
            <a:xfrm>
              <a:off x="1833214" y="3598060"/>
              <a:ext cx="1054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b="1" dirty="0"/>
                <a:t>Numerosas </a:t>
              </a:r>
            </a:p>
            <a:p>
              <a:pPr algn="ctr"/>
              <a:r>
                <a:rPr lang="es-ES" sz="1200" b="1" dirty="0"/>
                <a:t>Apis</a:t>
              </a:r>
            </a:p>
          </p:txBody>
        </p:sp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79DE78B1-0CED-45C1-A6DD-901509233C31}"/>
              </a:ext>
            </a:extLst>
          </p:cNvPr>
          <p:cNvGrpSpPr/>
          <p:nvPr/>
        </p:nvGrpSpPr>
        <p:grpSpPr>
          <a:xfrm>
            <a:off x="3203237" y="2991075"/>
            <a:ext cx="1181077" cy="957192"/>
            <a:chOff x="3203237" y="2941380"/>
            <a:chExt cx="1181077" cy="957192"/>
          </a:xfrm>
        </p:grpSpPr>
        <p:pic>
          <p:nvPicPr>
            <p:cNvPr id="23" name="Imagen 22" descr="Imagen que contiene luz, grande, naranja, tabla&#10;&#10;Descripción generada automáticamente">
              <a:extLst>
                <a:ext uri="{FF2B5EF4-FFF2-40B4-BE49-F238E27FC236}">
                  <a16:creationId xmlns:a16="http://schemas.microsoft.com/office/drawing/2014/main" id="{8CCCB08D-9ADD-4C27-A6C6-1032A334B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496905" y="2941380"/>
              <a:ext cx="540000" cy="540000"/>
            </a:xfrm>
            <a:prstGeom prst="rect">
              <a:avLst/>
            </a:prstGeom>
          </p:spPr>
        </p:pic>
        <p:sp>
          <p:nvSpPr>
            <p:cNvPr id="36" name="CuadroTexto 35">
              <a:extLst>
                <a:ext uri="{FF2B5EF4-FFF2-40B4-BE49-F238E27FC236}">
                  <a16:creationId xmlns:a16="http://schemas.microsoft.com/office/drawing/2014/main" id="{1CFA5314-98B1-4797-A2CC-439D7FB99B4E}"/>
                </a:ext>
              </a:extLst>
            </p:cNvPr>
            <p:cNvSpPr txBox="1"/>
            <p:nvPr/>
          </p:nvSpPr>
          <p:spPr>
            <a:xfrm>
              <a:off x="3203237" y="3621573"/>
              <a:ext cx="1181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b="1" dirty="0"/>
                <a:t>Bases datos</a:t>
              </a:r>
            </a:p>
          </p:txBody>
        </p:sp>
      </p:grpSp>
      <p:sp>
        <p:nvSpPr>
          <p:cNvPr id="38" name="CuadroTexto 37">
            <a:extLst>
              <a:ext uri="{FF2B5EF4-FFF2-40B4-BE49-F238E27FC236}">
                <a16:creationId xmlns:a16="http://schemas.microsoft.com/office/drawing/2014/main" id="{2A3D0865-E68C-4B58-90FB-18D1AB2EB614}"/>
              </a:ext>
            </a:extLst>
          </p:cNvPr>
          <p:cNvSpPr txBox="1"/>
          <p:nvPr/>
        </p:nvSpPr>
        <p:spPr>
          <a:xfrm>
            <a:off x="4551854" y="3647755"/>
            <a:ext cx="103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Sistema</a:t>
            </a:r>
          </a:p>
          <a:p>
            <a:pPr algn="ctr"/>
            <a:r>
              <a:rPr lang="es-ES" sz="1200" b="1" dirty="0"/>
              <a:t>de </a:t>
            </a:r>
            <a:r>
              <a:rPr lang="es-ES" sz="1200" b="1" dirty="0" err="1"/>
              <a:t>logging</a:t>
            </a:r>
            <a:endParaRPr lang="es-ES" sz="1200" b="1" dirty="0"/>
          </a:p>
        </p:txBody>
      </p:sp>
      <p:grpSp>
        <p:nvGrpSpPr>
          <p:cNvPr id="47" name="Grupo 46">
            <a:extLst>
              <a:ext uri="{FF2B5EF4-FFF2-40B4-BE49-F238E27FC236}">
                <a16:creationId xmlns:a16="http://schemas.microsoft.com/office/drawing/2014/main" id="{F8C1A129-74AC-4708-97FE-497561A773D8}"/>
              </a:ext>
            </a:extLst>
          </p:cNvPr>
          <p:cNvGrpSpPr/>
          <p:nvPr/>
        </p:nvGrpSpPr>
        <p:grpSpPr>
          <a:xfrm>
            <a:off x="5843262" y="2935225"/>
            <a:ext cx="1271077" cy="977706"/>
            <a:chOff x="5843262" y="2885530"/>
            <a:chExt cx="1271077" cy="977706"/>
          </a:xfrm>
        </p:grpSpPr>
        <p:pic>
          <p:nvPicPr>
            <p:cNvPr id="27" name="Imagen 26" descr="Imagen que contiene Icono&#10;&#10;Descripción generada automáticamente">
              <a:extLst>
                <a:ext uri="{FF2B5EF4-FFF2-40B4-BE49-F238E27FC236}">
                  <a16:creationId xmlns:a16="http://schemas.microsoft.com/office/drawing/2014/main" id="{731E5B67-069D-451B-9954-92193C4319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118801" y="2885530"/>
              <a:ext cx="720000" cy="720000"/>
            </a:xfrm>
            <a:prstGeom prst="rect">
              <a:avLst/>
            </a:prstGeom>
          </p:spPr>
        </p:pic>
        <p:sp>
          <p:nvSpPr>
            <p:cNvPr id="40" name="CuadroTexto 39">
              <a:extLst>
                <a:ext uri="{FF2B5EF4-FFF2-40B4-BE49-F238E27FC236}">
                  <a16:creationId xmlns:a16="http://schemas.microsoft.com/office/drawing/2014/main" id="{97E82D15-7C91-4F55-BD68-B085FCD1EB10}"/>
                </a:ext>
              </a:extLst>
            </p:cNvPr>
            <p:cNvSpPr txBox="1"/>
            <p:nvPr/>
          </p:nvSpPr>
          <p:spPr>
            <a:xfrm>
              <a:off x="5843262" y="3586237"/>
              <a:ext cx="127107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b="1" dirty="0"/>
                <a:t>Autenticación</a:t>
              </a:r>
            </a:p>
          </p:txBody>
        </p:sp>
      </p:grpSp>
      <p:grpSp>
        <p:nvGrpSpPr>
          <p:cNvPr id="48" name="Grupo 47">
            <a:extLst>
              <a:ext uri="{FF2B5EF4-FFF2-40B4-BE49-F238E27FC236}">
                <a16:creationId xmlns:a16="http://schemas.microsoft.com/office/drawing/2014/main" id="{56CB41CD-F1AB-4726-B412-B439C797DE0A}"/>
              </a:ext>
            </a:extLst>
          </p:cNvPr>
          <p:cNvGrpSpPr/>
          <p:nvPr/>
        </p:nvGrpSpPr>
        <p:grpSpPr>
          <a:xfrm>
            <a:off x="7294945" y="2968144"/>
            <a:ext cx="1155533" cy="956224"/>
            <a:chOff x="7294945" y="2918449"/>
            <a:chExt cx="1155533" cy="956224"/>
          </a:xfrm>
        </p:grpSpPr>
        <p:pic>
          <p:nvPicPr>
            <p:cNvPr id="29" name="Imagen 28" descr="Imagen que contiene firmar, calle, reloj, señal&#10;&#10;Descripción generada automáticamente">
              <a:extLst>
                <a:ext uri="{FF2B5EF4-FFF2-40B4-BE49-F238E27FC236}">
                  <a16:creationId xmlns:a16="http://schemas.microsoft.com/office/drawing/2014/main" id="{B73DB594-6249-4C32-B732-0DF254D07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607485" y="2918449"/>
              <a:ext cx="540000" cy="540000"/>
            </a:xfrm>
            <a:prstGeom prst="rect">
              <a:avLst/>
            </a:prstGeom>
          </p:spPr>
        </p:pic>
        <p:sp>
          <p:nvSpPr>
            <p:cNvPr id="42" name="CuadroTexto 41">
              <a:extLst>
                <a:ext uri="{FF2B5EF4-FFF2-40B4-BE49-F238E27FC236}">
                  <a16:creationId xmlns:a16="http://schemas.microsoft.com/office/drawing/2014/main" id="{18A1306D-2165-43DA-BDE6-1427A65C9F84}"/>
                </a:ext>
              </a:extLst>
            </p:cNvPr>
            <p:cNvSpPr txBox="1"/>
            <p:nvPr/>
          </p:nvSpPr>
          <p:spPr>
            <a:xfrm>
              <a:off x="7294945" y="3597674"/>
              <a:ext cx="11555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ES" sz="1200" b="1" dirty="0"/>
                <a:t>Autorización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DB0FD71-1298-0548-AD25-0A0E1F363E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55895" y="2981982"/>
            <a:ext cx="638329" cy="63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0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Logotipo&#10;&#10;Descripción generada automáticamente">
            <a:extLst>
              <a:ext uri="{FF2B5EF4-FFF2-40B4-BE49-F238E27FC236}">
                <a16:creationId xmlns:a16="http://schemas.microsoft.com/office/drawing/2014/main" id="{E04A722C-1E5D-4909-A7B3-2972CA077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2291" y="139769"/>
            <a:ext cx="1638710" cy="810657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" sz="32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Modo Host</a:t>
            </a:r>
            <a:endParaRPr lang="es-ES_tradnl" sz="3200" spc="-300" dirty="0">
              <a:solidFill>
                <a:srgbClr val="242415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567F3B2C-04A0-40BE-A04C-23D4EC047EAD}"/>
              </a:ext>
            </a:extLst>
          </p:cNvPr>
          <p:cNvGrpSpPr/>
          <p:nvPr/>
        </p:nvGrpSpPr>
        <p:grpSpPr>
          <a:xfrm>
            <a:off x="749130" y="4282774"/>
            <a:ext cx="7886938" cy="844849"/>
            <a:chOff x="749130" y="4282774"/>
            <a:chExt cx="7886938" cy="844849"/>
          </a:xfrm>
        </p:grpSpPr>
        <p:grpSp>
          <p:nvGrpSpPr>
            <p:cNvPr id="30" name="Grupo 29">
              <a:extLst>
                <a:ext uri="{FF2B5EF4-FFF2-40B4-BE49-F238E27FC236}">
                  <a16:creationId xmlns:a16="http://schemas.microsoft.com/office/drawing/2014/main" id="{2EB3E41A-54CE-46E6-A4D9-117F0CB333C7}"/>
                </a:ext>
              </a:extLst>
            </p:cNvPr>
            <p:cNvGrpSpPr/>
            <p:nvPr/>
          </p:nvGrpSpPr>
          <p:grpSpPr>
            <a:xfrm>
              <a:off x="749130" y="4282774"/>
              <a:ext cx="7886938" cy="673833"/>
              <a:chOff x="609363" y="4291642"/>
              <a:chExt cx="7886938" cy="673833"/>
            </a:xfrm>
          </p:grpSpPr>
          <p:sp>
            <p:nvSpPr>
              <p:cNvPr id="28" name="Rectángulo: esquinas redondeadas 27">
                <a:extLst>
                  <a:ext uri="{FF2B5EF4-FFF2-40B4-BE49-F238E27FC236}">
                    <a16:creationId xmlns:a16="http://schemas.microsoft.com/office/drawing/2014/main" id="{87EB2C0E-A5EC-4190-AD5C-3AA5D9FF50CE}"/>
                  </a:ext>
                </a:extLst>
              </p:cNvPr>
              <p:cNvSpPr/>
              <p:nvPr/>
            </p:nvSpPr>
            <p:spPr>
              <a:xfrm>
                <a:off x="609363" y="4291642"/>
                <a:ext cx="7886938" cy="673833"/>
              </a:xfrm>
              <a:prstGeom prst="roundRect">
                <a:avLst/>
              </a:prstGeom>
              <a:solidFill>
                <a:srgbClr val="FDFAE6"/>
              </a:solidFill>
              <a:ln>
                <a:solidFill>
                  <a:srgbClr val="494738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pic>
            <p:nvPicPr>
              <p:cNvPr id="71" name="Picture 13" descr="Icon&#10;&#10;Description automatically generated">
                <a:extLst>
                  <a:ext uri="{FF2B5EF4-FFF2-40B4-BE49-F238E27FC236}">
                    <a16:creationId xmlns:a16="http://schemas.microsoft.com/office/drawing/2014/main" id="{5F9313B5-E564-4176-B13E-C5F2EC9A33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6451" y="4397827"/>
                <a:ext cx="469674" cy="469674"/>
              </a:xfrm>
              <a:prstGeom prst="rect">
                <a:avLst/>
              </a:prstGeom>
            </p:spPr>
          </p:pic>
        </p:grp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3B92B65D-1719-451E-8AD1-053F60CCD67A}"/>
                </a:ext>
              </a:extLst>
            </p:cNvPr>
            <p:cNvSpPr txBox="1"/>
            <p:nvPr/>
          </p:nvSpPr>
          <p:spPr>
            <a:xfrm>
              <a:off x="1635321" y="4388959"/>
              <a:ext cx="671672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400" i="1" dirty="0">
                  <a:solidFill>
                    <a:schemeClr val="bg2">
                      <a:lumMod val="25000"/>
                    </a:schemeClr>
                  </a:solidFill>
                </a:rPr>
                <a:t>﻿Para publicar un servicio en este modo necesitas utilizar el modo largo de –p, --</a:t>
              </a:r>
              <a:r>
                <a:rPr lang="es-ES" sz="1400" i="1" dirty="0" err="1">
                  <a:solidFill>
                    <a:schemeClr val="bg2">
                      <a:lumMod val="25000"/>
                    </a:schemeClr>
                  </a:solidFill>
                </a:rPr>
                <a:t>publish</a:t>
              </a:r>
              <a:r>
                <a:rPr lang="es-ES" sz="1400" i="1" dirty="0">
                  <a:solidFill>
                    <a:schemeClr val="bg2">
                      <a:lumMod val="25000"/>
                    </a:schemeClr>
                  </a:solidFill>
                </a:rPr>
                <a:t>, y añadir además </a:t>
              </a:r>
              <a:r>
                <a:rPr lang="es-ES" sz="1400" i="1" dirty="0" err="1">
                  <a:solidFill>
                    <a:schemeClr val="bg2">
                      <a:lumMod val="25000"/>
                    </a:schemeClr>
                  </a:solidFill>
                </a:rPr>
                <a:t>mode</a:t>
              </a:r>
              <a:r>
                <a:rPr lang="es-ES" sz="1400" i="1" dirty="0">
                  <a:solidFill>
                    <a:schemeClr val="bg2">
                      <a:lumMod val="25000"/>
                    </a:schemeClr>
                  </a:solidFill>
                </a:rPr>
                <a:t>=host</a:t>
              </a:r>
            </a:p>
            <a:p>
              <a:endParaRPr lang="es-ES" sz="1400" i="1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24" name="Rectángulo 51">
            <a:extLst>
              <a:ext uri="{FF2B5EF4-FFF2-40B4-BE49-F238E27FC236}">
                <a16:creationId xmlns:a16="http://schemas.microsoft.com/office/drawing/2014/main" id="{3D49F4AC-64BB-9241-B6A1-B57223627C8E}"/>
              </a:ext>
            </a:extLst>
          </p:cNvPr>
          <p:cNvSpPr/>
          <p:nvPr/>
        </p:nvSpPr>
        <p:spPr>
          <a:xfrm>
            <a:off x="3161627" y="1358256"/>
            <a:ext cx="927785" cy="10394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5" name="Picture 21" descr="A close up of a logo&#10;&#10;Description automatically generated">
            <a:extLst>
              <a:ext uri="{FF2B5EF4-FFF2-40B4-BE49-F238E27FC236}">
                <a16:creationId xmlns:a16="http://schemas.microsoft.com/office/drawing/2014/main" id="{4D86742C-BBD3-124C-8324-A759CD214D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7548" y="1619132"/>
            <a:ext cx="630956" cy="630956"/>
          </a:xfrm>
          <a:prstGeom prst="rect">
            <a:avLst/>
          </a:prstGeom>
        </p:spPr>
      </p:pic>
      <p:sp>
        <p:nvSpPr>
          <p:cNvPr id="26" name="CuadroTexto 53">
            <a:extLst>
              <a:ext uri="{FF2B5EF4-FFF2-40B4-BE49-F238E27FC236}">
                <a16:creationId xmlns:a16="http://schemas.microsoft.com/office/drawing/2014/main" id="{2812B4B6-BC2B-924E-9F79-DA76F209B093}"/>
              </a:ext>
            </a:extLst>
          </p:cNvPr>
          <p:cNvSpPr txBox="1"/>
          <p:nvPr/>
        </p:nvSpPr>
        <p:spPr>
          <a:xfrm>
            <a:off x="3316582" y="1359293"/>
            <a:ext cx="630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 err="1"/>
              <a:t>Node</a:t>
            </a:r>
            <a:r>
              <a:rPr lang="es-ES" sz="1000" b="1" dirty="0"/>
              <a:t> 2</a:t>
            </a:r>
          </a:p>
        </p:txBody>
      </p:sp>
      <p:sp>
        <p:nvSpPr>
          <p:cNvPr id="27" name="Rectángulo 48">
            <a:extLst>
              <a:ext uri="{FF2B5EF4-FFF2-40B4-BE49-F238E27FC236}">
                <a16:creationId xmlns:a16="http://schemas.microsoft.com/office/drawing/2014/main" id="{E3819591-9370-9B42-809C-E6C9DF938A83}"/>
              </a:ext>
            </a:extLst>
          </p:cNvPr>
          <p:cNvSpPr/>
          <p:nvPr/>
        </p:nvSpPr>
        <p:spPr>
          <a:xfrm>
            <a:off x="1365781" y="1379825"/>
            <a:ext cx="927785" cy="10394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CuadroTexto 47">
            <a:extLst>
              <a:ext uri="{FF2B5EF4-FFF2-40B4-BE49-F238E27FC236}">
                <a16:creationId xmlns:a16="http://schemas.microsoft.com/office/drawing/2014/main" id="{A05B971B-34DF-D94F-9449-75499B23845B}"/>
              </a:ext>
            </a:extLst>
          </p:cNvPr>
          <p:cNvSpPr txBox="1"/>
          <p:nvPr/>
        </p:nvSpPr>
        <p:spPr>
          <a:xfrm>
            <a:off x="1520736" y="1391748"/>
            <a:ext cx="630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 err="1"/>
              <a:t>Node</a:t>
            </a:r>
            <a:r>
              <a:rPr lang="es-ES" sz="1000" b="1" dirty="0"/>
              <a:t> 1</a:t>
            </a:r>
          </a:p>
        </p:txBody>
      </p:sp>
      <p:sp>
        <p:nvSpPr>
          <p:cNvPr id="31" name="Rectángulo 55">
            <a:extLst>
              <a:ext uri="{FF2B5EF4-FFF2-40B4-BE49-F238E27FC236}">
                <a16:creationId xmlns:a16="http://schemas.microsoft.com/office/drawing/2014/main" id="{A1503CE9-1A1E-5343-A95C-87BED0FACB9B}"/>
              </a:ext>
            </a:extLst>
          </p:cNvPr>
          <p:cNvSpPr/>
          <p:nvPr/>
        </p:nvSpPr>
        <p:spPr>
          <a:xfrm>
            <a:off x="4959933" y="1359090"/>
            <a:ext cx="927785" cy="10394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CuadroTexto 57">
            <a:extLst>
              <a:ext uri="{FF2B5EF4-FFF2-40B4-BE49-F238E27FC236}">
                <a16:creationId xmlns:a16="http://schemas.microsoft.com/office/drawing/2014/main" id="{BC442007-B6F5-8D4A-961E-67F937663A97}"/>
              </a:ext>
            </a:extLst>
          </p:cNvPr>
          <p:cNvSpPr txBox="1"/>
          <p:nvPr/>
        </p:nvSpPr>
        <p:spPr>
          <a:xfrm>
            <a:off x="5114890" y="1371013"/>
            <a:ext cx="630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 err="1"/>
              <a:t>Node</a:t>
            </a:r>
            <a:r>
              <a:rPr lang="es-ES" sz="1000" b="1" dirty="0"/>
              <a:t> 3</a:t>
            </a:r>
          </a:p>
        </p:txBody>
      </p:sp>
      <p:sp>
        <p:nvSpPr>
          <p:cNvPr id="34" name="Rectángulo 59">
            <a:extLst>
              <a:ext uri="{FF2B5EF4-FFF2-40B4-BE49-F238E27FC236}">
                <a16:creationId xmlns:a16="http://schemas.microsoft.com/office/drawing/2014/main" id="{81870648-51B1-B24A-B18C-782385EF6449}"/>
              </a:ext>
            </a:extLst>
          </p:cNvPr>
          <p:cNvSpPr/>
          <p:nvPr/>
        </p:nvSpPr>
        <p:spPr>
          <a:xfrm>
            <a:off x="6755779" y="1358256"/>
            <a:ext cx="927785" cy="10394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7" name="Picture 21" descr="A close up of a logo&#10;&#10;Description automatically generated">
            <a:extLst>
              <a:ext uri="{FF2B5EF4-FFF2-40B4-BE49-F238E27FC236}">
                <a16:creationId xmlns:a16="http://schemas.microsoft.com/office/drawing/2014/main" id="{4B69BC5C-32A6-C945-9866-F3A2FCBFC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1700" y="1597357"/>
            <a:ext cx="630956" cy="630956"/>
          </a:xfrm>
          <a:prstGeom prst="rect">
            <a:avLst/>
          </a:prstGeom>
        </p:spPr>
      </p:pic>
      <p:sp>
        <p:nvSpPr>
          <p:cNvPr id="38" name="CuadroTexto 61">
            <a:extLst>
              <a:ext uri="{FF2B5EF4-FFF2-40B4-BE49-F238E27FC236}">
                <a16:creationId xmlns:a16="http://schemas.microsoft.com/office/drawing/2014/main" id="{ED568EB1-D251-1145-B8CA-52CAED1675AD}"/>
              </a:ext>
            </a:extLst>
          </p:cNvPr>
          <p:cNvSpPr txBox="1"/>
          <p:nvPr/>
        </p:nvSpPr>
        <p:spPr>
          <a:xfrm>
            <a:off x="6921620" y="1348407"/>
            <a:ext cx="630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dirty="0" err="1"/>
              <a:t>Node</a:t>
            </a:r>
            <a:r>
              <a:rPr lang="es-ES" sz="1000" b="1" dirty="0"/>
              <a:t> 4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5704F37B-48C7-4E4B-ACE1-62281BF3E171}"/>
              </a:ext>
            </a:extLst>
          </p:cNvPr>
          <p:cNvSpPr/>
          <p:nvPr/>
        </p:nvSpPr>
        <p:spPr>
          <a:xfrm>
            <a:off x="3271346" y="2151994"/>
            <a:ext cx="710807" cy="204951"/>
          </a:xfrm>
          <a:prstGeom prst="roundRect">
            <a:avLst/>
          </a:prstGeom>
          <a:solidFill>
            <a:srgbClr val="FF2BE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APP A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78C567CC-BB01-0143-8BF0-44F93B7261E6}"/>
              </a:ext>
            </a:extLst>
          </p:cNvPr>
          <p:cNvSpPr/>
          <p:nvPr/>
        </p:nvSpPr>
        <p:spPr>
          <a:xfrm>
            <a:off x="1249141" y="3157106"/>
            <a:ext cx="1077405" cy="492574"/>
          </a:xfrm>
          <a:prstGeom prst="roundRect">
            <a:avLst/>
          </a:prstGeom>
          <a:solidFill>
            <a:srgbClr val="FF2BE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200" dirty="0"/>
              <a:t>APP A </a:t>
            </a:r>
            <a:r>
              <a:rPr lang="es-ES_tradnl" sz="1200" dirty="0" err="1"/>
              <a:t>Request</a:t>
            </a:r>
            <a:endParaRPr lang="es-ES_tradnl" sz="1200" dirty="0"/>
          </a:p>
        </p:txBody>
      </p:sp>
      <p:pic>
        <p:nvPicPr>
          <p:cNvPr id="41" name="Picture 40" descr="Icon&#10;&#10;Description automatically generated">
            <a:extLst>
              <a:ext uri="{FF2B5EF4-FFF2-40B4-BE49-F238E27FC236}">
                <a16:creationId xmlns:a16="http://schemas.microsoft.com/office/drawing/2014/main" id="{6C891D2B-DE94-774B-B9AF-C7C2F65627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6966" y="1764265"/>
            <a:ext cx="506820" cy="506820"/>
          </a:xfrm>
          <a:prstGeom prst="rect">
            <a:avLst/>
          </a:prstGeom>
        </p:spPr>
      </p:pic>
      <p:sp>
        <p:nvSpPr>
          <p:cNvPr id="42" name="Up Arrow 41">
            <a:extLst>
              <a:ext uri="{FF2B5EF4-FFF2-40B4-BE49-F238E27FC236}">
                <a16:creationId xmlns:a16="http://schemas.microsoft.com/office/drawing/2014/main" id="{883F7AD0-5FE4-904D-BC75-6956C314C1F6}"/>
              </a:ext>
            </a:extLst>
          </p:cNvPr>
          <p:cNvSpPr/>
          <p:nvPr/>
        </p:nvSpPr>
        <p:spPr>
          <a:xfrm rot="18819535">
            <a:off x="2306636" y="2376847"/>
            <a:ext cx="315477" cy="1470752"/>
          </a:xfrm>
          <a:prstGeom prst="upArrow">
            <a:avLst/>
          </a:prstGeom>
          <a:solidFill>
            <a:srgbClr val="659B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4" name="Up Arrow 43">
            <a:extLst>
              <a:ext uri="{FF2B5EF4-FFF2-40B4-BE49-F238E27FC236}">
                <a16:creationId xmlns:a16="http://schemas.microsoft.com/office/drawing/2014/main" id="{EC4FBB31-CC70-F44D-8E19-9F979C8B45F1}"/>
              </a:ext>
            </a:extLst>
          </p:cNvPr>
          <p:cNvSpPr/>
          <p:nvPr/>
        </p:nvSpPr>
        <p:spPr>
          <a:xfrm rot="8007717">
            <a:off x="2693893" y="2263058"/>
            <a:ext cx="315477" cy="1339517"/>
          </a:xfrm>
          <a:prstGeom prst="upArrow">
            <a:avLst/>
          </a:prstGeom>
          <a:solidFill>
            <a:srgbClr val="659B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EB239F50-9214-E34B-8D90-9B9C6D175F24}"/>
              </a:ext>
            </a:extLst>
          </p:cNvPr>
          <p:cNvSpPr/>
          <p:nvPr/>
        </p:nvSpPr>
        <p:spPr>
          <a:xfrm>
            <a:off x="647699" y="950426"/>
            <a:ext cx="7848602" cy="2859241"/>
          </a:xfrm>
          <a:prstGeom prst="roundRect">
            <a:avLst/>
          </a:prstGeom>
          <a:noFill/>
          <a:ln>
            <a:solidFill>
              <a:srgbClr val="95B1A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47" name="Picture 46" descr="Icon&#10;&#10;Description automatically generated">
            <a:extLst>
              <a:ext uri="{FF2B5EF4-FFF2-40B4-BE49-F238E27FC236}">
                <a16:creationId xmlns:a16="http://schemas.microsoft.com/office/drawing/2014/main" id="{80161567-8FDA-774A-8A8A-AE1C994BC4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8192" y="3142593"/>
            <a:ext cx="506820" cy="50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196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4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vert="horz" lIns="0" tIns="34290" rIns="68580" bIns="34290" rtlCol="0" anchor="b">
            <a:normAutofit/>
          </a:bodyPr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Resumen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1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57836F-3A3D-2443-8E79-BF20962EC881}"/>
              </a:ext>
            </a:extLst>
          </p:cNvPr>
          <p:cNvSpPr/>
          <p:nvPr/>
        </p:nvSpPr>
        <p:spPr>
          <a:xfrm>
            <a:off x="647699" y="1433027"/>
            <a:ext cx="8245476" cy="387723"/>
          </a:xfrm>
          <a:prstGeom prst="roundRect">
            <a:avLst/>
          </a:prstGeom>
          <a:solidFill>
            <a:srgbClr val="00AD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Docker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_tradnl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Swarm</a:t>
            </a:r>
            <a:r>
              <a:rPr kumimoji="0" lang="es-ES_tradnl" sz="14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es una tecnología que nos permite montar un clúster de hosts de </a:t>
            </a:r>
            <a:r>
              <a:rPr kumimoji="0" lang="es-ES_tradnl" sz="14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Docker</a:t>
            </a:r>
            <a:r>
              <a:rPr kumimoji="0" lang="es-ES_tradnl" sz="14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59523B7-573A-AD43-B584-5BB9A43F2951}"/>
              </a:ext>
            </a:extLst>
          </p:cNvPr>
          <p:cNvSpPr/>
          <p:nvPr/>
        </p:nvSpPr>
        <p:spPr>
          <a:xfrm>
            <a:off x="647699" y="2131577"/>
            <a:ext cx="8245476" cy="385200"/>
          </a:xfrm>
          <a:prstGeom prst="roundRect">
            <a:avLst/>
          </a:prstGeom>
          <a:solidFill>
            <a:srgbClr val="00AD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Un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Swarm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 está compuesto de masters y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workers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.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2126F67-92F3-794E-9A70-99AC44685302}"/>
              </a:ext>
            </a:extLst>
          </p:cNvPr>
          <p:cNvSpPr/>
          <p:nvPr/>
        </p:nvSpPr>
        <p:spPr>
          <a:xfrm>
            <a:off x="647699" y="2827604"/>
            <a:ext cx="8245476" cy="385200"/>
          </a:xfrm>
          <a:prstGeom prst="roundRect">
            <a:avLst/>
          </a:prstGeom>
          <a:solidFill>
            <a:srgbClr val="00AD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Es la propuesta de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Inc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, y compite directamente contra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Kubernetes</a:t>
            </a:r>
            <a:endParaRPr lang="es-ES_tradnl" sz="14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D2CB785-53FB-784E-997A-5ADCE3199782}"/>
              </a:ext>
            </a:extLst>
          </p:cNvPr>
          <p:cNvSpPr/>
          <p:nvPr/>
        </p:nvSpPr>
        <p:spPr>
          <a:xfrm>
            <a:off x="647699" y="3523631"/>
            <a:ext cx="8245476" cy="385200"/>
          </a:xfrm>
          <a:prstGeom prst="roundRect">
            <a:avLst/>
          </a:prstGeom>
          <a:solidFill>
            <a:srgbClr val="00AD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Puedes utilizar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Stacks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 de la misma forma que vimos con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Compose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900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2" grpId="0" animBg="1"/>
      <p:bldP spid="13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vert="horz" lIns="0" tIns="34290" rIns="68580" bIns="34290" rtlCol="0" anchor="b">
            <a:normAutofit/>
          </a:bodyPr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Chuleta – Comandos 1/3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1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226196-ECD3-0C4B-B2B3-A3C9488F8E1F}"/>
              </a:ext>
            </a:extLst>
          </p:cNvPr>
          <p:cNvSpPr/>
          <p:nvPr/>
        </p:nvSpPr>
        <p:spPr>
          <a:xfrm>
            <a:off x="467833" y="1294518"/>
            <a:ext cx="1960113" cy="401296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swarm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init</a:t>
            </a:r>
            <a:endParaRPr lang="es-ES" sz="1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19632C-9F40-3548-AABB-2C229DB1AF08}"/>
              </a:ext>
            </a:extLst>
          </p:cNvPr>
          <p:cNvSpPr/>
          <p:nvPr/>
        </p:nvSpPr>
        <p:spPr>
          <a:xfrm>
            <a:off x="2530577" y="1294518"/>
            <a:ext cx="6362598" cy="401296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685800">
              <a:defRPr/>
            </a:pPr>
            <a:r>
              <a:rPr lang="es-ES_tradnl" sz="1300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Inicia un clúster con </a:t>
            </a:r>
            <a:r>
              <a:rPr lang="es-ES_tradnl" sz="1300" dirty="0" err="1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Docker</a:t>
            </a:r>
            <a:r>
              <a:rPr lang="es-ES_tradnl" sz="1300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_tradnl" sz="1300" dirty="0" err="1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Swarm</a:t>
            </a:r>
            <a:endParaRPr lang="es-ES_tradnl" sz="1300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0FA108A-CFBE-E44F-9B7D-58BD545C352F}"/>
              </a:ext>
            </a:extLst>
          </p:cNvPr>
          <p:cNvSpPr/>
          <p:nvPr/>
        </p:nvSpPr>
        <p:spPr>
          <a:xfrm>
            <a:off x="467833" y="1937005"/>
            <a:ext cx="1960113" cy="401296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s-ES_tradnl" sz="1200" b="1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2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200" b="1" dirty="0" err="1">
                <a:solidFill>
                  <a:prstClr val="white"/>
                </a:solidFill>
                <a:latin typeface="Calibri" panose="020F0502020204030204"/>
              </a:rPr>
              <a:t>swarm</a:t>
            </a:r>
            <a:r>
              <a:rPr lang="es-ES_tradnl" sz="12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200" b="1" dirty="0" err="1">
                <a:solidFill>
                  <a:prstClr val="white"/>
                </a:solidFill>
                <a:latin typeface="Calibri" panose="020F0502020204030204"/>
              </a:rPr>
              <a:t>join-token</a:t>
            </a:r>
            <a:endParaRPr lang="es-ES_tradnl" sz="1200" b="1" dirty="0">
              <a:solidFill>
                <a:prstClr val="white"/>
              </a:solidFill>
              <a:latin typeface="Calibri" panose="020F0502020204030204"/>
            </a:endParaRPr>
          </a:p>
          <a:p>
            <a:pPr algn="ctr" defTabSz="685800"/>
            <a:endParaRPr lang="es-ES_tradnl" sz="1200" b="1" dirty="0" err="1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2744B1F-2AAA-D54C-BAC8-5E16CB90A1C0}"/>
              </a:ext>
            </a:extLst>
          </p:cNvPr>
          <p:cNvSpPr/>
          <p:nvPr/>
        </p:nvSpPr>
        <p:spPr>
          <a:xfrm>
            <a:off x="467833" y="2579492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s-ES_tradnl" sz="1400" b="1">
                <a:solidFill>
                  <a:prstClr val="white"/>
                </a:solidFill>
                <a:latin typeface="Calibri" panose="020F0502020204030204"/>
              </a:rPr>
              <a:t>docker node ls</a:t>
            </a:r>
            <a:endParaRPr lang="es-ES" sz="1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01032F6-9778-234D-B073-0FB06D59177D}"/>
              </a:ext>
            </a:extLst>
          </p:cNvPr>
          <p:cNvSpPr/>
          <p:nvPr/>
        </p:nvSpPr>
        <p:spPr>
          <a:xfrm>
            <a:off x="467833" y="3223883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﻿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service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create</a:t>
            </a:r>
            <a:endParaRPr lang="es-ES" sz="1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1FF0D79-9B9D-B944-BD7B-CD8B84F467B6}"/>
              </a:ext>
            </a:extLst>
          </p:cNvPr>
          <p:cNvSpPr/>
          <p:nvPr/>
        </p:nvSpPr>
        <p:spPr>
          <a:xfrm>
            <a:off x="2530577" y="3217883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lvl="1" indent="-114300" defTabSz="577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s-ES_tradnl" sz="1300" dirty="0">
                <a:latin typeface="Calibri" panose="020F0502020204030204" pitchFamily="34" charset="0"/>
                <a:cs typeface="Calibri" panose="020F0502020204030204" pitchFamily="34" charset="0"/>
              </a:rPr>
              <a:t>Crea un nuevo servicio</a:t>
            </a:r>
            <a:endParaRPr lang="es-ES" sz="1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5C5AE97-041E-324C-AE96-4FCDB2F78BE9}"/>
              </a:ext>
            </a:extLst>
          </p:cNvPr>
          <p:cNvSpPr/>
          <p:nvPr/>
        </p:nvSpPr>
        <p:spPr>
          <a:xfrm>
            <a:off x="467832" y="3868275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es-ES_tradnl" sz="1400" b="1">
                <a:solidFill>
                  <a:prstClr val="white"/>
                </a:solidFill>
                <a:latin typeface="Calibri" panose="020F0502020204030204"/>
              </a:rPr>
              <a:t>docker service ps &lt;service&gt;</a:t>
            </a:r>
            <a:endParaRPr lang="es-ES" sz="1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34DE594-0274-8345-BDFE-38A5DDE3B14E}"/>
              </a:ext>
            </a:extLst>
          </p:cNvPr>
          <p:cNvSpPr/>
          <p:nvPr/>
        </p:nvSpPr>
        <p:spPr>
          <a:xfrm>
            <a:off x="2530577" y="3860274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lvl="1" indent="-114300" defTabSz="5778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s-ES" sz="1300" dirty="0">
                <a:latin typeface="Calibri" panose="020F0502020204030204" pitchFamily="34" charset="0"/>
                <a:cs typeface="Calibri" panose="020F0502020204030204" pitchFamily="34" charset="0"/>
              </a:rPr>
              <a:t>Da más detalle sobre un servicio concreto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C69A492-7175-E947-A656-E3588AA74809}"/>
              </a:ext>
            </a:extLst>
          </p:cNvPr>
          <p:cNvSpPr/>
          <p:nvPr/>
        </p:nvSpPr>
        <p:spPr>
          <a:xfrm>
            <a:off x="2530577" y="1980654"/>
            <a:ext cx="6362598" cy="401296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685800">
              <a:defRPr/>
            </a:pPr>
            <a:r>
              <a:rPr lang="es-ES_tradnl" sz="1300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Revela los comandos y los </a:t>
            </a:r>
            <a:r>
              <a:rPr lang="es-ES_tradnl" sz="1300" dirty="0" err="1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tokens</a:t>
            </a:r>
            <a:r>
              <a:rPr lang="es-ES_tradnl" sz="1300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necesarios para que un nodo se una al </a:t>
            </a:r>
            <a:r>
              <a:rPr lang="es-ES_tradnl" sz="1300" dirty="0" err="1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</a:t>
            </a:r>
            <a:endParaRPr lang="es-ES_tradnl" sz="1300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29E8B2E-07DD-C74D-B5CA-B09AA5897A7E}"/>
              </a:ext>
            </a:extLst>
          </p:cNvPr>
          <p:cNvSpPr/>
          <p:nvPr/>
        </p:nvSpPr>
        <p:spPr>
          <a:xfrm>
            <a:off x="2530577" y="2571750"/>
            <a:ext cx="6362598" cy="401296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685800">
              <a:defRPr/>
            </a:pPr>
            <a:r>
              <a:rPr lang="es-ES_tradnl" sz="1300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Lista todos los nodos que ya forman parte del </a:t>
            </a:r>
            <a:r>
              <a:rPr lang="es-ES_tradnl" sz="1300" dirty="0" err="1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cluster</a:t>
            </a:r>
            <a:endParaRPr lang="es-ES_tradnl" sz="1300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205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vert="horz" lIns="0" tIns="34290" rIns="68580" bIns="34290" rtlCol="0" anchor="b">
            <a:normAutofit/>
          </a:bodyPr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Chuleta – Comandos 2/3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1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226196-ECD3-0C4B-B2B3-A3C9488F8E1F}"/>
              </a:ext>
            </a:extLst>
          </p:cNvPr>
          <p:cNvSpPr/>
          <p:nvPr/>
        </p:nvSpPr>
        <p:spPr>
          <a:xfrm>
            <a:off x="467833" y="1294518"/>
            <a:ext cx="1960113" cy="401296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service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inspect</a:t>
            </a:r>
            <a:endParaRPr lang="es-ES" sz="1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19632C-9F40-3548-AABB-2C229DB1AF08}"/>
              </a:ext>
            </a:extLst>
          </p:cNvPr>
          <p:cNvSpPr/>
          <p:nvPr/>
        </p:nvSpPr>
        <p:spPr>
          <a:xfrm>
            <a:off x="2530577" y="1294518"/>
            <a:ext cx="6362598" cy="401296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685800">
              <a:defRPr/>
            </a:pPr>
            <a:r>
              <a:rPr lang="es-ES_tradnl" sz="1350" dirty="0">
                <a:solidFill>
                  <a:prstClr val="white"/>
                </a:solidFill>
                <a:latin typeface="Calibri" panose="020F0502020204030204"/>
              </a:rPr>
              <a:t>Da más información aún sobre un servicio en concreto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0FA108A-CFBE-E44F-9B7D-58BD545C352F}"/>
              </a:ext>
            </a:extLst>
          </p:cNvPr>
          <p:cNvSpPr/>
          <p:nvPr/>
        </p:nvSpPr>
        <p:spPr>
          <a:xfrm>
            <a:off x="467833" y="1937005"/>
            <a:ext cx="1960113" cy="401296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service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scale</a:t>
            </a:r>
            <a:endParaRPr kumimoji="0" lang="es-ES_tradnl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DC44222-40FD-A745-9DC9-70687544096D}"/>
              </a:ext>
            </a:extLst>
          </p:cNvPr>
          <p:cNvSpPr/>
          <p:nvPr/>
        </p:nvSpPr>
        <p:spPr>
          <a:xfrm>
            <a:off x="2530577" y="1935005"/>
            <a:ext cx="6362598" cy="401296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 permite aumentar el número de replicas</a:t>
            </a:r>
            <a:r>
              <a:rPr kumimoji="0" lang="es-ES_tradnl" sz="135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(copias) de tu servicio en el clúster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2744B1F-2AAA-D54C-BAC8-5E16CB90A1C0}"/>
              </a:ext>
            </a:extLst>
          </p:cNvPr>
          <p:cNvSpPr/>
          <p:nvPr/>
        </p:nvSpPr>
        <p:spPr>
          <a:xfrm>
            <a:off x="467833" y="2579492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300" b="1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3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300" b="1" dirty="0" err="1">
                <a:solidFill>
                  <a:prstClr val="white"/>
                </a:solidFill>
                <a:latin typeface="Calibri" panose="020F0502020204030204"/>
              </a:rPr>
              <a:t>service</a:t>
            </a:r>
            <a:r>
              <a:rPr lang="es-ES_tradnl" sz="13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300" b="1" dirty="0" err="1">
                <a:solidFill>
                  <a:prstClr val="white"/>
                </a:solidFill>
                <a:latin typeface="Calibri" panose="020F0502020204030204"/>
              </a:rPr>
              <a:t>update</a:t>
            </a:r>
            <a:endParaRPr kumimoji="0" lang="es-ES_tradnl" sz="1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EFB7ACC-54E8-734D-968F-2C3F7C7D36E3}"/>
              </a:ext>
            </a:extLst>
          </p:cNvPr>
          <p:cNvSpPr/>
          <p:nvPr/>
        </p:nvSpPr>
        <p:spPr>
          <a:xfrm>
            <a:off x="2530577" y="2575492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Permite actualizar propiedades de un servicio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01032F6-9778-234D-B073-0FB06D59177D}"/>
              </a:ext>
            </a:extLst>
          </p:cNvPr>
          <p:cNvSpPr/>
          <p:nvPr/>
        </p:nvSpPr>
        <p:spPr>
          <a:xfrm>
            <a:off x="467833" y="3223883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400" b="1" dirty="0">
                <a:solidFill>
                  <a:prstClr val="white"/>
                </a:solidFill>
                <a:latin typeface="Calibri" panose="020F0502020204030204"/>
              </a:rPr>
              <a:t>docker service logs</a:t>
            </a: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1FF0D79-9B9D-B944-BD7B-CD8B84F467B6}"/>
              </a:ext>
            </a:extLst>
          </p:cNvPr>
          <p:cNvSpPr/>
          <p:nvPr/>
        </p:nvSpPr>
        <p:spPr>
          <a:xfrm>
            <a:off x="2530577" y="3217883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</a:t>
            </a:r>
            <a:r>
              <a:rPr kumimoji="0" lang="es-ES_tradnl" sz="135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permite ver </a:t>
            </a:r>
            <a:r>
              <a:rPr kumimoji="0" lang="es-ES_tradnl" sz="135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logs</a:t>
            </a:r>
            <a:r>
              <a:rPr kumimoji="0" lang="es-ES_tradnl" sz="135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 un servicio</a:t>
            </a:r>
            <a:endParaRPr kumimoji="0" lang="es-ES_tradnl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5C5AE97-041E-324C-AE96-4FCDB2F78BE9}"/>
              </a:ext>
            </a:extLst>
          </p:cNvPr>
          <p:cNvSpPr/>
          <p:nvPr/>
        </p:nvSpPr>
        <p:spPr>
          <a:xfrm>
            <a:off x="467832" y="3868275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400" b="1" noProof="0" dirty="0">
                <a:solidFill>
                  <a:prstClr val="white"/>
                </a:solidFill>
                <a:latin typeface="Calibri" panose="020F0502020204030204"/>
              </a:rPr>
              <a:t>docker service rm</a:t>
            </a: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34DE594-0274-8345-BDFE-38A5DDE3B14E}"/>
              </a:ext>
            </a:extLst>
          </p:cNvPr>
          <p:cNvSpPr/>
          <p:nvPr/>
        </p:nvSpPr>
        <p:spPr>
          <a:xfrm>
            <a:off x="2530577" y="3860274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685800">
              <a:defRPr/>
            </a:pPr>
            <a:r>
              <a:rPr lang="es-ES_tradnl" sz="1350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 eliminar un servicio del clúster</a:t>
            </a:r>
          </a:p>
        </p:txBody>
      </p:sp>
    </p:spTree>
    <p:extLst>
      <p:ext uri="{BB962C8B-B14F-4D97-AF65-F5344CB8AC3E}">
        <p14:creationId xmlns:p14="http://schemas.microsoft.com/office/powerpoint/2010/main" val="18634510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vert="horz" lIns="0" tIns="34290" rIns="68580" bIns="34290" rtlCol="0" anchor="b">
            <a:normAutofit/>
          </a:bodyPr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Chuleta – Comandos 3/3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1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0226196-ECD3-0C4B-B2B3-A3C9488F8E1F}"/>
              </a:ext>
            </a:extLst>
          </p:cNvPr>
          <p:cNvSpPr/>
          <p:nvPr/>
        </p:nvSpPr>
        <p:spPr>
          <a:xfrm>
            <a:off x="467833" y="1570965"/>
            <a:ext cx="1960113" cy="401296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stack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deploy</a:t>
            </a:r>
            <a:endParaRPr lang="es-ES" sz="1400" b="1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19632C-9F40-3548-AABB-2C229DB1AF08}"/>
              </a:ext>
            </a:extLst>
          </p:cNvPr>
          <p:cNvSpPr/>
          <p:nvPr/>
        </p:nvSpPr>
        <p:spPr>
          <a:xfrm>
            <a:off x="2530577" y="1570965"/>
            <a:ext cx="6362598" cy="401296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685800">
              <a:defRPr/>
            </a:pPr>
            <a:r>
              <a:rPr lang="es-ES_tradnl" sz="1350" dirty="0">
                <a:solidFill>
                  <a:prstClr val="white"/>
                </a:solidFill>
                <a:latin typeface="Calibri" panose="020F0502020204030204"/>
              </a:rPr>
              <a:t>Para desplegar aplicaciones definidas en un archivo </a:t>
            </a:r>
            <a:r>
              <a:rPr lang="es-ES_tradnl" sz="1350" dirty="0" err="1">
                <a:solidFill>
                  <a:prstClr val="white"/>
                </a:solidFill>
                <a:latin typeface="Calibri" panose="020F0502020204030204"/>
              </a:rPr>
              <a:t>docker-stack.yml</a:t>
            </a:r>
            <a:endParaRPr lang="es-ES_tradnl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0FA108A-CFBE-E44F-9B7D-58BD545C352F}"/>
              </a:ext>
            </a:extLst>
          </p:cNvPr>
          <p:cNvSpPr/>
          <p:nvPr/>
        </p:nvSpPr>
        <p:spPr>
          <a:xfrm>
            <a:off x="467833" y="2213452"/>
            <a:ext cx="1960113" cy="401296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stack</a:t>
            </a:r>
            <a:r>
              <a:rPr lang="es-ES_tradnl" sz="14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b="1" dirty="0" err="1">
                <a:solidFill>
                  <a:prstClr val="white"/>
                </a:solidFill>
                <a:latin typeface="Calibri" panose="020F0502020204030204"/>
              </a:rPr>
              <a:t>ls</a:t>
            </a:r>
            <a:endParaRPr kumimoji="0" lang="es-ES_tradnl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DC44222-40FD-A745-9DC9-70687544096D}"/>
              </a:ext>
            </a:extLst>
          </p:cNvPr>
          <p:cNvSpPr/>
          <p:nvPr/>
        </p:nvSpPr>
        <p:spPr>
          <a:xfrm>
            <a:off x="2530577" y="2211452"/>
            <a:ext cx="6362598" cy="401296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685800">
              <a:defRPr/>
            </a:pPr>
            <a:r>
              <a:rPr lang="es-ES_tradnl" sz="1350" dirty="0">
                <a:solidFill>
                  <a:prstClr val="white"/>
                </a:solidFill>
                <a:latin typeface="Calibri" panose="020F0502020204030204"/>
              </a:rPr>
              <a:t>Lista todas las aplicaciones desplegadas con </a:t>
            </a:r>
            <a:r>
              <a:rPr lang="es-ES_tradnl" sz="1350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35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350" dirty="0" err="1">
                <a:solidFill>
                  <a:prstClr val="white"/>
                </a:solidFill>
                <a:latin typeface="Calibri" panose="020F0502020204030204"/>
              </a:rPr>
              <a:t>Stacks</a:t>
            </a:r>
            <a:endParaRPr lang="es-ES_tradnl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2744B1F-2AAA-D54C-BAC8-5E16CB90A1C0}"/>
              </a:ext>
            </a:extLst>
          </p:cNvPr>
          <p:cNvSpPr/>
          <p:nvPr/>
        </p:nvSpPr>
        <p:spPr>
          <a:xfrm>
            <a:off x="467833" y="2855939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1300" b="1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3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300" b="1" dirty="0" err="1">
                <a:solidFill>
                  <a:prstClr val="white"/>
                </a:solidFill>
                <a:latin typeface="Calibri" panose="020F0502020204030204"/>
              </a:rPr>
              <a:t>stack</a:t>
            </a:r>
            <a:r>
              <a:rPr lang="es-ES_tradnl" sz="1300" b="1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300" b="1" dirty="0" err="1">
                <a:solidFill>
                  <a:prstClr val="white"/>
                </a:solidFill>
                <a:latin typeface="Calibri" panose="020F0502020204030204"/>
              </a:rPr>
              <a:t>ps</a:t>
            </a:r>
            <a:endParaRPr kumimoji="0" lang="es-ES_tradnl" sz="13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EFB7ACC-54E8-734D-968F-2C3F7C7D36E3}"/>
              </a:ext>
            </a:extLst>
          </p:cNvPr>
          <p:cNvSpPr/>
          <p:nvPr/>
        </p:nvSpPr>
        <p:spPr>
          <a:xfrm>
            <a:off x="2530577" y="2851939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defTabSz="685800">
              <a:defRPr/>
            </a:pPr>
            <a:r>
              <a:rPr lang="es-ES_tradnl" sz="1350" dirty="0">
                <a:solidFill>
                  <a:prstClr val="white"/>
                </a:solidFill>
                <a:latin typeface="Calibri" panose="020F0502020204030204"/>
              </a:rPr>
              <a:t>Da información más detallada de una </a:t>
            </a:r>
            <a:r>
              <a:rPr lang="es-ES_tradnl" sz="1350" dirty="0" err="1">
                <a:solidFill>
                  <a:prstClr val="white"/>
                </a:solidFill>
                <a:latin typeface="Calibri" panose="020F0502020204030204"/>
              </a:rPr>
              <a:t>aplicacion</a:t>
            </a:r>
            <a:endParaRPr lang="es-ES_tradnl" sz="135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01032F6-9778-234D-B073-0FB06D59177D}"/>
              </a:ext>
            </a:extLst>
          </p:cNvPr>
          <p:cNvSpPr/>
          <p:nvPr/>
        </p:nvSpPr>
        <p:spPr>
          <a:xfrm>
            <a:off x="467833" y="3500330"/>
            <a:ext cx="1960113" cy="403200"/>
          </a:xfrm>
          <a:prstGeom prst="roundRect">
            <a:avLst/>
          </a:prstGeom>
          <a:solidFill>
            <a:srgbClr val="FF4F8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400" b="1" dirty="0">
                <a:solidFill>
                  <a:prstClr val="white"/>
                </a:solidFill>
                <a:latin typeface="Calibri" panose="020F0502020204030204"/>
              </a:rPr>
              <a:t>docker stack rm</a:t>
            </a: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1FF0D79-9B9D-B944-BD7B-CD8B84F467B6}"/>
              </a:ext>
            </a:extLst>
          </p:cNvPr>
          <p:cNvSpPr/>
          <p:nvPr/>
        </p:nvSpPr>
        <p:spPr>
          <a:xfrm>
            <a:off x="2530577" y="3494330"/>
            <a:ext cx="6362598" cy="403200"/>
          </a:xfrm>
          <a:prstGeom prst="roundRect">
            <a:avLst/>
          </a:prstGeom>
          <a:solidFill>
            <a:srgbClr val="AEAC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Elimina una aplicación desplegada</a:t>
            </a:r>
            <a:r>
              <a:rPr kumimoji="0" lang="es-ES_tradnl" sz="135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con </a:t>
            </a:r>
            <a:r>
              <a:rPr kumimoji="0" lang="es-ES_tradnl" sz="135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docker</a:t>
            </a:r>
            <a:r>
              <a:rPr kumimoji="0" lang="es-ES_tradnl" sz="135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_tradnl" sz="135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stack</a:t>
            </a:r>
            <a:endParaRPr kumimoji="0" lang="es-ES_tradnl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4732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78557BC-75CE-4181-9589-2628A4A7F07D}"/>
              </a:ext>
            </a:extLst>
          </p:cNvPr>
          <p:cNvSpPr/>
          <p:nvPr/>
        </p:nvSpPr>
        <p:spPr>
          <a:xfrm>
            <a:off x="0" y="3443908"/>
            <a:ext cx="9144000" cy="1699591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6B6CDE2-EADE-430A-81A9-A4C92D7A9C60}"/>
              </a:ext>
            </a:extLst>
          </p:cNvPr>
          <p:cNvSpPr txBox="1">
            <a:spLocks/>
          </p:cNvSpPr>
          <p:nvPr/>
        </p:nvSpPr>
        <p:spPr>
          <a:xfrm>
            <a:off x="572755" y="2270925"/>
            <a:ext cx="8320419" cy="1170605"/>
          </a:xfrm>
          <a:prstGeom prst="rect">
            <a:avLst/>
          </a:prstGeom>
        </p:spPr>
        <p:txBody>
          <a:bodyPr vert="horz" wrap="square" lIns="0" tIns="45720" rIns="91440" bIns="45720" rtlCol="0" anchor="t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/>
                </a:solidFill>
                <a:latin typeface="Neo Sans Std Medium"/>
                <a:ea typeface="+mj-ea"/>
                <a:cs typeface="Neo Sans Std Medium"/>
              </a:defRPr>
            </a:lvl1pPr>
          </a:lstStyle>
          <a:p>
            <a:pPr>
              <a:tabLst>
                <a:tab pos="90488" algn="l"/>
              </a:tabLst>
            </a:pPr>
            <a:r>
              <a:rPr lang="es-ES_tradnl" sz="72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Monitorización II</a:t>
            </a:r>
            <a:endParaRPr lang="es-ES_tradnl" sz="7200" spc="-300" dirty="0">
              <a:solidFill>
                <a:srgbClr val="242415"/>
              </a:solidFill>
              <a:effectLst/>
              <a:latin typeface="Montserrat SemiBold" panose="000007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E846C75-EA81-4B08-9B7A-76A26EDBBCE3}"/>
              </a:ext>
            </a:extLst>
          </p:cNvPr>
          <p:cNvSpPr txBox="1">
            <a:spLocks/>
          </p:cNvSpPr>
          <p:nvPr/>
        </p:nvSpPr>
        <p:spPr>
          <a:xfrm>
            <a:off x="607926" y="3442251"/>
            <a:ext cx="8285248" cy="756000"/>
          </a:xfrm>
          <a:prstGeom prst="rect">
            <a:avLst/>
          </a:prstGeom>
        </p:spPr>
        <p:txBody>
          <a:bodyPr vert="horz" lIns="0" tIns="45720" rIns="91440" bIns="45720" rtlCol="0" anchor="b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/>
                </a:solidFill>
                <a:latin typeface="Neo Sans Std Medium"/>
                <a:ea typeface="+mj-ea"/>
                <a:cs typeface="Neo Sans Std Medium"/>
              </a:defRPr>
            </a:lvl1pPr>
          </a:lstStyle>
          <a:p>
            <a:endParaRPr lang="en-US" sz="4000" spc="-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E94D9FF3-C3BC-45FD-BE97-970A880FF2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688" t="-754" r="13873" b="52337"/>
          <a:stretch/>
        </p:blipFill>
        <p:spPr>
          <a:xfrm rot="16200000">
            <a:off x="7481612" y="3481111"/>
            <a:ext cx="1701968" cy="162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0454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Tres tipos de información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FF6F2E-BB66-C545-8466-13522E5836A0}"/>
              </a:ext>
            </a:extLst>
          </p:cNvPr>
          <p:cNvSpPr/>
          <p:nvPr/>
        </p:nvSpPr>
        <p:spPr>
          <a:xfrm>
            <a:off x="425600" y="1566971"/>
            <a:ext cx="2636875" cy="2009553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Docker</a:t>
            </a:r>
            <a:r>
              <a:rPr lang="es-ES_tradnl" dirty="0"/>
              <a:t> </a:t>
            </a:r>
            <a:r>
              <a:rPr lang="es-ES_tradnl" dirty="0" err="1"/>
              <a:t>events</a:t>
            </a:r>
            <a:endParaRPr lang="es-ES_tradnl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CA11E30-ABFB-024E-91A1-371034DBDC5F}"/>
              </a:ext>
            </a:extLst>
          </p:cNvPr>
          <p:cNvSpPr/>
          <p:nvPr/>
        </p:nvSpPr>
        <p:spPr>
          <a:xfrm>
            <a:off x="3456174" y="1566971"/>
            <a:ext cx="2636875" cy="2009553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Docker</a:t>
            </a:r>
            <a:r>
              <a:rPr lang="es-ES_tradnl" dirty="0"/>
              <a:t> </a:t>
            </a:r>
            <a:r>
              <a:rPr lang="es-ES_tradnl" dirty="0" err="1"/>
              <a:t>logs</a:t>
            </a:r>
            <a:endParaRPr lang="es-ES_tradnl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5F85BE-A1D1-E040-9F05-B36D6B37E5CB}"/>
              </a:ext>
            </a:extLst>
          </p:cNvPr>
          <p:cNvSpPr/>
          <p:nvPr/>
        </p:nvSpPr>
        <p:spPr>
          <a:xfrm>
            <a:off x="6369790" y="1566971"/>
            <a:ext cx="2636875" cy="2009553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err="1"/>
              <a:t>Docker</a:t>
            </a:r>
            <a:r>
              <a:rPr lang="es-ES_tradnl" dirty="0"/>
              <a:t> </a:t>
            </a:r>
            <a:r>
              <a:rPr lang="es-ES_tradnl" dirty="0" err="1"/>
              <a:t>stats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7242638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vert="horz" lIns="0" tIns="34290" rIns="68580" bIns="34290" rtlCol="0" anchor="b">
            <a:normAutofit/>
          </a:bodyPr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Deberes - Ejercicio 1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1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11352C-9CAD-1E47-B49D-E907B2CDEA6A}"/>
              </a:ext>
            </a:extLst>
          </p:cNvPr>
          <p:cNvSpPr txBox="1"/>
          <p:nvPr/>
        </p:nvSpPr>
        <p:spPr>
          <a:xfrm>
            <a:off x="647699" y="1192094"/>
            <a:ext cx="6714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/>
              <a:t>Despliega la aplicación </a:t>
            </a:r>
            <a:r>
              <a:rPr lang="es-ES_tradnl" sz="1400" b="1" dirty="0" err="1"/>
              <a:t>My</a:t>
            </a:r>
            <a:r>
              <a:rPr lang="es-ES_tradnl" sz="1400" b="1" dirty="0"/>
              <a:t> App </a:t>
            </a:r>
            <a:r>
              <a:rPr lang="es-ES_tradnl" sz="1400" dirty="0"/>
              <a:t>utilizando Docker </a:t>
            </a:r>
            <a:r>
              <a:rPr lang="es-ES_tradnl" sz="1400" dirty="0" err="1"/>
              <a:t>Compose</a:t>
            </a:r>
            <a:endParaRPr lang="es-ES_tradnl" sz="1400" dirty="0"/>
          </a:p>
          <a:p>
            <a:endParaRPr lang="es-ES_tradnl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22C2D7-DA7A-2342-9BDD-AB067E0887D9}"/>
              </a:ext>
            </a:extLst>
          </p:cNvPr>
          <p:cNvSpPr txBox="1"/>
          <p:nvPr/>
        </p:nvSpPr>
        <p:spPr>
          <a:xfrm>
            <a:off x="647699" y="1913712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b="1" dirty="0"/>
              <a:t>Resultado: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D4594D-F1AE-2ACF-03F9-8235924B0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322167"/>
            <a:ext cx="7772400" cy="221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783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vert="horz" lIns="0" tIns="34290" rIns="68580" bIns="34290" rtlCol="0" anchor="b">
            <a:normAutofit/>
          </a:bodyPr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Deberes - Ejercicio 2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1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11352C-9CAD-1E47-B49D-E907B2CDEA6A}"/>
              </a:ext>
            </a:extLst>
          </p:cNvPr>
          <p:cNvSpPr txBox="1"/>
          <p:nvPr/>
        </p:nvSpPr>
        <p:spPr>
          <a:xfrm>
            <a:off x="647699" y="1040573"/>
            <a:ext cx="8929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/>
              <a:t>Comprueba las métricas de tu aplicación utilizando </a:t>
            </a:r>
            <a:r>
              <a:rPr lang="es-ES_tradnl" sz="1400" dirty="0" err="1"/>
              <a:t>cAdvisor</a:t>
            </a:r>
            <a:r>
              <a:rPr lang="es-ES_tradnl" sz="1400" dirty="0"/>
              <a:t>:</a:t>
            </a:r>
          </a:p>
          <a:p>
            <a:endParaRPr lang="es-ES_tradnl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903F3-7DDE-9255-FDAF-4D5ECD87A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150" y="1563793"/>
            <a:ext cx="5857700" cy="297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288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34542" y="419576"/>
            <a:ext cx="8245476" cy="810657"/>
          </a:xfrm>
        </p:spPr>
        <p:txBody>
          <a:bodyPr lIns="0" anchor="b"/>
          <a:lstStyle/>
          <a:p>
            <a:pPr algn="ctr"/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¡ Muchas gracias !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940FC3CD-368C-5B43-B42A-50DF06DD0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6581" y="1649328"/>
            <a:ext cx="3228498" cy="1767639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38CB1AB0-A778-3B47-B6AF-60816036E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712" y="1507955"/>
            <a:ext cx="1978710" cy="1978710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35B9E759-960B-A24B-84D1-C4799EF6C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613" y="3575062"/>
            <a:ext cx="342900" cy="342900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7FEFBC36-EA16-104A-90EF-656AD68FE9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9400" y="3584403"/>
            <a:ext cx="342900" cy="3429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0CEC19-A40E-DA49-96F3-9A845D4FE7C4}"/>
              </a:ext>
            </a:extLst>
          </p:cNvPr>
          <p:cNvSpPr txBox="1"/>
          <p:nvPr/>
        </p:nvSpPr>
        <p:spPr>
          <a:xfrm>
            <a:off x="1888513" y="3581390"/>
            <a:ext cx="227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@</a:t>
            </a:r>
            <a:r>
              <a:rPr lang="es-ES" dirty="0" err="1"/>
              <a:t>lemoncoders</a:t>
            </a:r>
            <a:endParaRPr lang="es-E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ADE6F3-269C-F743-88F2-FAC1741DDB61}"/>
              </a:ext>
            </a:extLst>
          </p:cNvPr>
          <p:cNvSpPr txBox="1"/>
          <p:nvPr/>
        </p:nvSpPr>
        <p:spPr>
          <a:xfrm>
            <a:off x="5783177" y="3548630"/>
            <a:ext cx="2277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@</a:t>
            </a:r>
            <a:r>
              <a:rPr lang="es-ES" dirty="0" err="1"/>
              <a:t>basefactorteam</a:t>
            </a:r>
            <a:endParaRPr lang="es-ES" dirty="0"/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8EB1F79-7C05-BB4C-AC95-2D9EBD5E0D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9403" y="4104611"/>
            <a:ext cx="488801" cy="4888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838DCCC-E41E-1B43-955E-4B223325C65D}"/>
              </a:ext>
            </a:extLst>
          </p:cNvPr>
          <p:cNvSpPr/>
          <p:nvPr/>
        </p:nvSpPr>
        <p:spPr>
          <a:xfrm>
            <a:off x="3157005" y="4177362"/>
            <a:ext cx="31086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hlinkClick r:id="rId6"/>
              </a:rPr>
              <a:t>https://github.com/lemoncode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04412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El gran reto…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/>
          </a:p>
        </p:txBody>
      </p:sp>
      <p:pic>
        <p:nvPicPr>
          <p:cNvPr id="2058" name="Picture 10" descr="Debugging Microservices Applications w/ Service Mesh, openTracing &amp; Squash">
            <a:extLst>
              <a:ext uri="{FF2B5EF4-FFF2-40B4-BE49-F238E27FC236}">
                <a16:creationId xmlns:a16="http://schemas.microsoft.com/office/drawing/2014/main" id="{791FD12A-8876-83D2-FABE-9A1FD1DDB9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7" t="20210" r="7895" b="8118"/>
          <a:stretch/>
        </p:blipFill>
        <p:spPr bwMode="auto">
          <a:xfrm>
            <a:off x="898524" y="962526"/>
            <a:ext cx="7523581" cy="3686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036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Docker </a:t>
            </a:r>
            <a:r>
              <a:rPr lang="es-ES_tradnl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Compose</a:t>
            </a:r>
            <a:endParaRPr lang="es-ES_tradnl" sz="4000" spc="-300" dirty="0">
              <a:solidFill>
                <a:srgbClr val="242415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831C614-507A-44CE-8D52-35AF73E6D3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5529485"/>
              </p:ext>
            </p:extLst>
          </p:nvPr>
        </p:nvGraphicFramePr>
        <p:xfrm>
          <a:off x="681485" y="957048"/>
          <a:ext cx="7704953" cy="817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EFFC075E-D029-4968-B8AB-0D49C4F564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8190926"/>
              </p:ext>
            </p:extLst>
          </p:nvPr>
        </p:nvGraphicFramePr>
        <p:xfrm>
          <a:off x="685737" y="2022348"/>
          <a:ext cx="7704953" cy="810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9" name="Grupo 8">
            <a:extLst>
              <a:ext uri="{FF2B5EF4-FFF2-40B4-BE49-F238E27FC236}">
                <a16:creationId xmlns:a16="http://schemas.microsoft.com/office/drawing/2014/main" id="{B3324324-1A7C-46A4-B10F-C5A7A6487277}"/>
              </a:ext>
            </a:extLst>
          </p:cNvPr>
          <p:cNvGrpSpPr/>
          <p:nvPr/>
        </p:nvGrpSpPr>
        <p:grpSpPr>
          <a:xfrm>
            <a:off x="681484" y="3079414"/>
            <a:ext cx="7704953" cy="817322"/>
            <a:chOff x="0" y="347"/>
            <a:chExt cx="7704953" cy="779219"/>
          </a:xfrm>
        </p:grpSpPr>
        <p:sp>
          <p:nvSpPr>
            <p:cNvPr id="10" name="Rectángulo: esquinas redondeadas 9">
              <a:extLst>
                <a:ext uri="{FF2B5EF4-FFF2-40B4-BE49-F238E27FC236}">
                  <a16:creationId xmlns:a16="http://schemas.microsoft.com/office/drawing/2014/main" id="{81E20B13-F2A0-4BF2-B938-BD6D011CA0F2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ectángulo: esquinas redondeadas 4">
              <a:extLst>
                <a:ext uri="{FF2B5EF4-FFF2-40B4-BE49-F238E27FC236}">
                  <a16:creationId xmlns:a16="http://schemas.microsoft.com/office/drawing/2014/main" id="{BEEAEAAC-8987-41EE-A6D6-C60DCBDEDC45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Puedes manejar el ciclo de vida de tu aplicación con un conjunto de comandos.</a:t>
              </a: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7D9A0794-CE3A-4916-8D5B-87FE91738FCD}"/>
              </a:ext>
            </a:extLst>
          </p:cNvPr>
          <p:cNvGrpSpPr/>
          <p:nvPr/>
        </p:nvGrpSpPr>
        <p:grpSpPr>
          <a:xfrm>
            <a:off x="685737" y="4122149"/>
            <a:ext cx="7704953" cy="810657"/>
            <a:chOff x="0" y="347"/>
            <a:chExt cx="7704953" cy="779219"/>
          </a:xfrm>
        </p:grpSpPr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40A02B70-19B9-479E-A752-CC264CD8D955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ángulo: esquinas redondeadas 4">
              <a:extLst>
                <a:ext uri="{FF2B5EF4-FFF2-40B4-BE49-F238E27FC236}">
                  <a16:creationId xmlns:a16="http://schemas.microsoft.com/office/drawing/2014/main" id="{FA00BD7A-3A20-45E0-9EA3-880A056987AB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Puedes guardarlo y versionar la configuración de tu aplicación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514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3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39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¿De dónde viene </a:t>
            </a:r>
            <a:r>
              <a:rPr lang="es-ES_tradnl" sz="39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Docker</a:t>
            </a:r>
            <a:r>
              <a:rPr lang="es-ES_tradnl" sz="39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 </a:t>
            </a:r>
            <a:r>
              <a:rPr lang="es-ES_tradnl" sz="39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Compose</a:t>
            </a:r>
            <a:r>
              <a:rPr lang="es-ES_tradnl" sz="39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?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831C614-507A-44CE-8D52-35AF73E6D3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7126301"/>
              </p:ext>
            </p:extLst>
          </p:nvPr>
        </p:nvGraphicFramePr>
        <p:xfrm>
          <a:off x="681485" y="957048"/>
          <a:ext cx="7704953" cy="817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EFFC075E-D029-4968-B8AB-0D49C4F564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6642179"/>
              </p:ext>
            </p:extLst>
          </p:nvPr>
        </p:nvGraphicFramePr>
        <p:xfrm>
          <a:off x="685737" y="1761092"/>
          <a:ext cx="7704953" cy="810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9" name="Grupo 8">
            <a:extLst>
              <a:ext uri="{FF2B5EF4-FFF2-40B4-BE49-F238E27FC236}">
                <a16:creationId xmlns:a16="http://schemas.microsoft.com/office/drawing/2014/main" id="{B3324324-1A7C-46A4-B10F-C5A7A6487277}"/>
              </a:ext>
            </a:extLst>
          </p:cNvPr>
          <p:cNvGrpSpPr/>
          <p:nvPr/>
        </p:nvGrpSpPr>
        <p:grpSpPr>
          <a:xfrm>
            <a:off x="681484" y="3329792"/>
            <a:ext cx="7704953" cy="817322"/>
            <a:chOff x="0" y="347"/>
            <a:chExt cx="7704953" cy="779219"/>
          </a:xfrm>
        </p:grpSpPr>
        <p:sp>
          <p:nvSpPr>
            <p:cNvPr id="10" name="Rectángulo: esquinas redondeadas 9">
              <a:extLst>
                <a:ext uri="{FF2B5EF4-FFF2-40B4-BE49-F238E27FC236}">
                  <a16:creationId xmlns:a16="http://schemas.microsoft.com/office/drawing/2014/main" id="{81E20B13-F2A0-4BF2-B938-BD6D011CA0F2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ectángulo: esquinas redondeadas 4">
              <a:extLst>
                <a:ext uri="{FF2B5EF4-FFF2-40B4-BE49-F238E27FC236}">
                  <a16:creationId xmlns:a16="http://schemas.microsoft.com/office/drawing/2014/main" id="{BEEAEAAC-8987-41EE-A6D6-C60DCBDEDC45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Leía dicho archivo y usaba la API de Docker para desplegar la aplicación.</a:t>
              </a:r>
            </a:p>
          </p:txBody>
        </p:sp>
      </p:grpSp>
      <p:grpSp>
        <p:nvGrpSpPr>
          <p:cNvPr id="12" name="Grupo 11">
            <a:extLst>
              <a:ext uri="{FF2B5EF4-FFF2-40B4-BE49-F238E27FC236}">
                <a16:creationId xmlns:a16="http://schemas.microsoft.com/office/drawing/2014/main" id="{7D9A0794-CE3A-4916-8D5B-87FE91738FCD}"/>
              </a:ext>
            </a:extLst>
          </p:cNvPr>
          <p:cNvGrpSpPr/>
          <p:nvPr/>
        </p:nvGrpSpPr>
        <p:grpSpPr>
          <a:xfrm>
            <a:off x="685737" y="4307582"/>
            <a:ext cx="7704953" cy="625224"/>
            <a:chOff x="0" y="347"/>
            <a:chExt cx="7704953" cy="779219"/>
          </a:xfrm>
        </p:grpSpPr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40A02B70-19B9-479E-A752-CC264CD8D955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ángulo: esquinas redondeadas 4">
              <a:extLst>
                <a:ext uri="{FF2B5EF4-FFF2-40B4-BE49-F238E27FC236}">
                  <a16:creationId xmlns:a16="http://schemas.microsoft.com/office/drawing/2014/main" id="{FA00BD7A-3A20-45E0-9EA3-880A056987AB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Docker Inc. adquirió </a:t>
              </a:r>
              <a:r>
                <a:rPr lang="es-ES" sz="1600" dirty="0" err="1"/>
                <a:t>Fig</a:t>
              </a:r>
              <a:r>
                <a:rPr lang="es-ES" sz="1600" dirty="0"/>
                <a:t> y lo rebautizó como Docker </a:t>
              </a:r>
              <a:r>
                <a:rPr lang="es-ES" sz="1600" dirty="0" err="1"/>
                <a:t>Compose</a:t>
              </a:r>
              <a:r>
                <a:rPr lang="es-ES" sz="1600" dirty="0"/>
                <a:t>.</a:t>
              </a:r>
            </a:p>
          </p:txBody>
        </p:sp>
      </p:grpSp>
      <p:graphicFrame>
        <p:nvGraphicFramePr>
          <p:cNvPr id="15" name="Diagrama 14">
            <a:extLst>
              <a:ext uri="{FF2B5EF4-FFF2-40B4-BE49-F238E27FC236}">
                <a16:creationId xmlns:a16="http://schemas.microsoft.com/office/drawing/2014/main" id="{D1844821-D79F-4A73-8E08-717786AF8F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2125497"/>
              </p:ext>
            </p:extLst>
          </p:nvPr>
        </p:nvGraphicFramePr>
        <p:xfrm>
          <a:off x="685736" y="2501321"/>
          <a:ext cx="7704953" cy="810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232252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3" grpId="0">
        <p:bldAsOne/>
      </p:bldGraphic>
      <p:bldGraphic spid="1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¿Cómo instalar Docker </a:t>
            </a:r>
            <a:r>
              <a:rPr lang="es-ES_tradnl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Compose</a:t>
            </a:r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?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831C614-507A-44CE-8D52-35AF73E6D3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3400612"/>
              </p:ext>
            </p:extLst>
          </p:nvPr>
        </p:nvGraphicFramePr>
        <p:xfrm>
          <a:off x="681485" y="804650"/>
          <a:ext cx="7704953" cy="817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EFFC075E-D029-4968-B8AB-0D49C4F564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509136"/>
              </p:ext>
            </p:extLst>
          </p:nvPr>
        </p:nvGraphicFramePr>
        <p:xfrm>
          <a:off x="685737" y="1456295"/>
          <a:ext cx="7704953" cy="810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12" name="Grupo 11">
            <a:extLst>
              <a:ext uri="{FF2B5EF4-FFF2-40B4-BE49-F238E27FC236}">
                <a16:creationId xmlns:a16="http://schemas.microsoft.com/office/drawing/2014/main" id="{7D9A0794-CE3A-4916-8D5B-87FE91738FCD}"/>
              </a:ext>
            </a:extLst>
          </p:cNvPr>
          <p:cNvGrpSpPr/>
          <p:nvPr/>
        </p:nvGrpSpPr>
        <p:grpSpPr>
          <a:xfrm>
            <a:off x="685737" y="3026227"/>
            <a:ext cx="7704953" cy="469663"/>
            <a:chOff x="0" y="347"/>
            <a:chExt cx="7704953" cy="779219"/>
          </a:xfrm>
        </p:grpSpPr>
        <p:sp>
          <p:nvSpPr>
            <p:cNvPr id="13" name="Rectángulo: esquinas redondeadas 12">
              <a:extLst>
                <a:ext uri="{FF2B5EF4-FFF2-40B4-BE49-F238E27FC236}">
                  <a16:creationId xmlns:a16="http://schemas.microsoft.com/office/drawing/2014/main" id="{40A02B70-19B9-479E-A752-CC264CD8D955}"/>
                </a:ext>
              </a:extLst>
            </p:cNvPr>
            <p:cNvSpPr/>
            <p:nvPr/>
          </p:nvSpPr>
          <p:spPr>
            <a:xfrm>
              <a:off x="0" y="347"/>
              <a:ext cx="7704953" cy="779219"/>
            </a:xfrm>
            <a:prstGeom prst="roundRect">
              <a:avLst/>
            </a:prstGeom>
            <a:solidFill>
              <a:srgbClr val="659B9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ángulo: esquinas redondeadas 4">
              <a:extLst>
                <a:ext uri="{FF2B5EF4-FFF2-40B4-BE49-F238E27FC236}">
                  <a16:creationId xmlns:a16="http://schemas.microsoft.com/office/drawing/2014/main" id="{FA00BD7A-3A20-45E0-9EA3-880A056987AB}"/>
                </a:ext>
              </a:extLst>
            </p:cNvPr>
            <p:cNvSpPr txBox="1"/>
            <p:nvPr/>
          </p:nvSpPr>
          <p:spPr>
            <a:xfrm>
              <a:off x="38038" y="38385"/>
              <a:ext cx="7628877" cy="70314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r>
                <a:rPr lang="es-ES" sz="1600" dirty="0"/>
                <a:t>Si no utilizas Docker Desktop en Linux, es un proceso de dos pasos:</a:t>
              </a:r>
            </a:p>
          </p:txBody>
        </p:sp>
      </p:grpSp>
      <p:graphicFrame>
        <p:nvGraphicFramePr>
          <p:cNvPr id="15" name="Diagrama 14">
            <a:extLst>
              <a:ext uri="{FF2B5EF4-FFF2-40B4-BE49-F238E27FC236}">
                <a16:creationId xmlns:a16="http://schemas.microsoft.com/office/drawing/2014/main" id="{D1844821-D79F-4A73-8E08-717786AF8F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9389773"/>
              </p:ext>
            </p:extLst>
          </p:nvPr>
        </p:nvGraphicFramePr>
        <p:xfrm>
          <a:off x="685736" y="2240066"/>
          <a:ext cx="7704953" cy="810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59A7768D-4F91-4C93-BEE8-B59CCED42F58}"/>
              </a:ext>
            </a:extLst>
          </p:cNvPr>
          <p:cNvSpPr/>
          <p:nvPr/>
        </p:nvSpPr>
        <p:spPr>
          <a:xfrm>
            <a:off x="1328057" y="3712029"/>
            <a:ext cx="7024595" cy="469663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sz="1800" dirty="0"/>
              <a:t>Es necesario descargar el binario usando </a:t>
            </a:r>
            <a:r>
              <a:rPr lang="es-ES" b="1" dirty="0" err="1">
                <a:latin typeface="Consolas" panose="020B0609020204030204" pitchFamily="49" charset="0"/>
              </a:rPr>
              <a:t>cURL</a:t>
            </a:r>
            <a:endParaRPr lang="es-ES" b="1" dirty="0">
              <a:latin typeface="Consolas" panose="020B0609020204030204" pitchFamily="49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2D57428-24ED-4FDE-A253-31187986CF72}"/>
              </a:ext>
            </a:extLst>
          </p:cNvPr>
          <p:cNvSpPr/>
          <p:nvPr/>
        </p:nvSpPr>
        <p:spPr>
          <a:xfrm>
            <a:off x="1328056" y="4390098"/>
            <a:ext cx="7024595" cy="469663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800" dirty="0"/>
              <a:t>Lo ejecutamos, haciéndolo ejecutable con </a:t>
            </a:r>
            <a:r>
              <a:rPr lang="es-ES" sz="1800" b="1" dirty="0" err="1">
                <a:latin typeface="Consolas" panose="020B0609020204030204" pitchFamily="49" charset="0"/>
              </a:rPr>
              <a:t>chmod</a:t>
            </a:r>
            <a:endParaRPr lang="es-ES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156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3" grpId="0">
        <p:bldAsOne/>
      </p:bldGraphic>
      <p:bldGraphic spid="15" grpId="0">
        <p:bldAsOne/>
      </p:bldGraphic>
      <p:bldP spid="8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lIns="0" anchor="b"/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Los archivos de </a:t>
            </a:r>
            <a:r>
              <a:rPr lang="es-ES_tradnl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Docker</a:t>
            </a:r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 </a:t>
            </a:r>
            <a:r>
              <a:rPr lang="es-ES_tradnl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Compose</a:t>
            </a:r>
            <a:endParaRPr lang="es-ES_tradnl" sz="4000" spc="-300" dirty="0">
              <a:solidFill>
                <a:srgbClr val="242415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0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831C614-507A-44CE-8D52-35AF73E6D3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3301541"/>
              </p:ext>
            </p:extLst>
          </p:nvPr>
        </p:nvGraphicFramePr>
        <p:xfrm>
          <a:off x="681485" y="978136"/>
          <a:ext cx="7704953" cy="469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F593805B-8EB3-4BCE-BD82-55C238CA4B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6622972"/>
              </p:ext>
            </p:extLst>
          </p:nvPr>
        </p:nvGraphicFramePr>
        <p:xfrm>
          <a:off x="1322676" y="3245800"/>
          <a:ext cx="2846552" cy="189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6" name="Diagrama 15">
            <a:extLst>
              <a:ext uri="{FF2B5EF4-FFF2-40B4-BE49-F238E27FC236}">
                <a16:creationId xmlns:a16="http://schemas.microsoft.com/office/drawing/2014/main" id="{B5CD0632-B8D7-436F-A0AD-AA587D044D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8662244"/>
              </p:ext>
            </p:extLst>
          </p:nvPr>
        </p:nvGraphicFramePr>
        <p:xfrm>
          <a:off x="681485" y="1571250"/>
          <a:ext cx="7704953" cy="469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9" name="Diagrama 18">
            <a:extLst>
              <a:ext uri="{FF2B5EF4-FFF2-40B4-BE49-F238E27FC236}">
                <a16:creationId xmlns:a16="http://schemas.microsoft.com/office/drawing/2014/main" id="{0C9F3680-9745-41CD-8F28-4238E2C542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5194448"/>
              </p:ext>
            </p:extLst>
          </p:nvPr>
        </p:nvGraphicFramePr>
        <p:xfrm>
          <a:off x="681485" y="2757478"/>
          <a:ext cx="7704953" cy="469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graphicFrame>
        <p:nvGraphicFramePr>
          <p:cNvPr id="20" name="Diagrama 19">
            <a:extLst>
              <a:ext uri="{FF2B5EF4-FFF2-40B4-BE49-F238E27FC236}">
                <a16:creationId xmlns:a16="http://schemas.microsoft.com/office/drawing/2014/main" id="{F22C8F28-432A-48DD-B6B5-F0AACB267A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5887891"/>
              </p:ext>
            </p:extLst>
          </p:nvPr>
        </p:nvGraphicFramePr>
        <p:xfrm>
          <a:off x="681485" y="2164364"/>
          <a:ext cx="7704953" cy="469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510E6A2E-94C8-4302-AF25-A1F329ED6E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3504581"/>
              </p:ext>
            </p:extLst>
          </p:nvPr>
        </p:nvGraphicFramePr>
        <p:xfrm>
          <a:off x="5100019" y="3245800"/>
          <a:ext cx="2846552" cy="189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8" r:lo="rId29" r:qs="rId30" r:cs="rId31"/>
          </a:graphicData>
        </a:graphic>
      </p:graphicFrame>
    </p:spTree>
    <p:extLst>
      <p:ext uri="{BB962C8B-B14F-4D97-AF65-F5344CB8AC3E}">
        <p14:creationId xmlns:p14="http://schemas.microsoft.com/office/powerpoint/2010/main" val="2089453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4" grpId="0">
        <p:bldAsOne/>
      </p:bldGraphic>
      <p:bldGraphic spid="16" grpId="0">
        <p:bldAsOne/>
      </p:bldGraphic>
      <p:bldGraphic spid="19" grpId="0">
        <p:bldAsOne/>
      </p:bldGraphic>
      <p:bldGraphic spid="20" grpId="0">
        <p:bldAsOne/>
      </p:bldGraphic>
      <p:bldGraphic spid="6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B1B95D7-24C4-4A71-87BD-907CD9D13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790" y="788750"/>
            <a:ext cx="3810000" cy="2143125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2B4C0691-CCF6-4700-A7E5-258D915F9F45}"/>
              </a:ext>
            </a:extLst>
          </p:cNvPr>
          <p:cNvSpPr/>
          <p:nvPr/>
        </p:nvSpPr>
        <p:spPr>
          <a:xfrm rot="5400000">
            <a:off x="4426749" y="1617059"/>
            <a:ext cx="252000" cy="4235115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6B6CDE2-EADE-430A-81A9-A4C92D7A9C60}"/>
              </a:ext>
            </a:extLst>
          </p:cNvPr>
          <p:cNvSpPr txBox="1">
            <a:spLocks/>
          </p:cNvSpPr>
          <p:nvPr/>
        </p:nvSpPr>
        <p:spPr>
          <a:xfrm>
            <a:off x="2392706" y="3044165"/>
            <a:ext cx="4358588" cy="712907"/>
          </a:xfrm>
          <a:prstGeom prst="rect">
            <a:avLst/>
          </a:prstGeom>
        </p:spPr>
        <p:txBody>
          <a:bodyPr vert="horz" wrap="square" lIns="0" tIns="45720" rIns="91440" bIns="45720" rtlCol="0" anchor="t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tx1"/>
                </a:solidFill>
                <a:latin typeface="Neo Sans Std Medium"/>
                <a:ea typeface="+mj-ea"/>
                <a:cs typeface="Neo Sans Std Medium"/>
              </a:defRPr>
            </a:lvl1pPr>
          </a:lstStyle>
          <a:p>
            <a:pPr algn="ctr">
              <a:tabLst>
                <a:tab pos="90488" algn="l"/>
              </a:tabLst>
            </a:pPr>
            <a:r>
              <a:rPr lang="en-US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¡¡ A los </a:t>
            </a:r>
            <a:r>
              <a:rPr lang="en-US" sz="4000" spc="-300" dirty="0" err="1">
                <a:solidFill>
                  <a:srgbClr val="242415"/>
                </a:solidFill>
                <a:latin typeface="Montserrat SemiBold" panose="00000700000000000000" pitchFamily="2" charset="0"/>
              </a:rPr>
              <a:t>teclados</a:t>
            </a:r>
            <a:r>
              <a:rPr lang="en-US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 !!</a:t>
            </a:r>
          </a:p>
        </p:txBody>
      </p:sp>
    </p:spTree>
    <p:extLst>
      <p:ext uri="{BB962C8B-B14F-4D97-AF65-F5344CB8AC3E}">
        <p14:creationId xmlns:p14="http://schemas.microsoft.com/office/powerpoint/2010/main" val="2879576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47699" y="-1627"/>
            <a:ext cx="8245476" cy="810657"/>
          </a:xfrm>
        </p:spPr>
        <p:txBody>
          <a:bodyPr vert="horz" lIns="0" tIns="34290" rIns="68580" bIns="34290" rtlCol="0" anchor="b">
            <a:normAutofit/>
          </a:bodyPr>
          <a:lstStyle/>
          <a:p>
            <a:r>
              <a:rPr lang="es-ES_tradnl" sz="4000" spc="-300" dirty="0">
                <a:solidFill>
                  <a:srgbClr val="242415"/>
                </a:solidFill>
                <a:latin typeface="Montserrat SemiBold" panose="00000700000000000000" pitchFamily="2" charset="0"/>
              </a:rPr>
              <a:t>Resumen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500B578-A172-4123-A9F9-10474B82C587}"/>
              </a:ext>
            </a:extLst>
          </p:cNvPr>
          <p:cNvSpPr/>
          <p:nvPr/>
        </p:nvSpPr>
        <p:spPr>
          <a:xfrm>
            <a:off x="1" y="0"/>
            <a:ext cx="254000" cy="5143500"/>
          </a:xfrm>
          <a:prstGeom prst="rect">
            <a:avLst/>
          </a:prstGeom>
          <a:solidFill>
            <a:srgbClr val="D8D8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57836F-3A3D-2443-8E79-BF20962EC881}"/>
              </a:ext>
            </a:extLst>
          </p:cNvPr>
          <p:cNvSpPr/>
          <p:nvPr/>
        </p:nvSpPr>
        <p:spPr>
          <a:xfrm>
            <a:off x="647699" y="1433027"/>
            <a:ext cx="8245476" cy="387723"/>
          </a:xfrm>
          <a:prstGeom prst="roundRect">
            <a:avLst/>
          </a:prstGeom>
          <a:solidFill>
            <a:srgbClr val="00AD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Docker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Compose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 es una herramienta escrita en Python que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interactua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 con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Docker</a:t>
            </a:r>
            <a:r>
              <a:rPr lang="es-ES_tradnl" sz="1400" dirty="0">
                <a:solidFill>
                  <a:prstClr val="white"/>
                </a:solidFill>
                <a:latin typeface="Calibri" panose="020F0502020204030204"/>
              </a:rPr>
              <a:t> </a:t>
            </a:r>
            <a:r>
              <a:rPr lang="es-ES_tradnl" sz="1400" dirty="0" err="1">
                <a:solidFill>
                  <a:prstClr val="white"/>
                </a:solidFill>
                <a:latin typeface="Calibri" panose="020F0502020204030204"/>
              </a:rPr>
              <a:t>Engine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59523B7-573A-AD43-B584-5BB9A43F2951}"/>
              </a:ext>
            </a:extLst>
          </p:cNvPr>
          <p:cNvSpPr/>
          <p:nvPr/>
        </p:nvSpPr>
        <p:spPr>
          <a:xfrm>
            <a:off x="647699" y="2131577"/>
            <a:ext cx="8245476" cy="385200"/>
          </a:xfrm>
          <a:prstGeom prst="roundRect">
            <a:avLst/>
          </a:prstGeom>
          <a:solidFill>
            <a:srgbClr val="00AD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Permite definir aplicaciones </a:t>
            </a:r>
            <a:r>
              <a:rPr kumimoji="0" lang="es-ES_tradnl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multi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-contenedor</a:t>
            </a:r>
            <a:r>
              <a:rPr kumimoji="0" lang="es-ES_tradnl" sz="14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utilizando un único archivo llamado </a:t>
            </a:r>
            <a:r>
              <a:rPr kumimoji="0" lang="es-ES_tradnl" sz="14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docker-compose.yaml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2126F67-92F3-794E-9A70-99AC44685302}"/>
              </a:ext>
            </a:extLst>
          </p:cNvPr>
          <p:cNvSpPr/>
          <p:nvPr/>
        </p:nvSpPr>
        <p:spPr>
          <a:xfrm>
            <a:off x="647699" y="2827604"/>
            <a:ext cx="8245476" cy="385200"/>
          </a:xfrm>
          <a:prstGeom prst="roundRect">
            <a:avLst/>
          </a:prstGeom>
          <a:solidFill>
            <a:srgbClr val="00AD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define en YAML o JSON e indica los servicios, redes</a:t>
            </a:r>
            <a:r>
              <a:rPr kumimoji="0" lang="es-ES_tradnl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volúmenes</a:t>
            </a:r>
            <a:r>
              <a:rPr kumimoji="0" lang="es-ES_tradnl" sz="1400" b="0" i="0" u="none" strike="noStrike" kern="1200" cap="none" spc="0" normalizeH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que </a:t>
            </a:r>
            <a:r>
              <a:rPr kumimoji="0" lang="es-ES_tradnl" sz="14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tu app necesita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D2CB785-53FB-784E-997A-5ADCE3199782}"/>
              </a:ext>
            </a:extLst>
          </p:cNvPr>
          <p:cNvSpPr/>
          <p:nvPr/>
        </p:nvSpPr>
        <p:spPr>
          <a:xfrm>
            <a:off x="647699" y="3523631"/>
            <a:ext cx="8245476" cy="385200"/>
          </a:xfrm>
          <a:prstGeom prst="roundRect">
            <a:avLst/>
          </a:prstGeom>
          <a:solidFill>
            <a:srgbClr val="00AD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Puedes manejar el ciclo de vida de la aplicación utilizando un sub-conjunto</a:t>
            </a:r>
            <a:r>
              <a:rPr kumimoji="0" lang="es-ES_tradnl" sz="14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 comandos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247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2" grpId="0" animBg="1"/>
      <p:bldP spid="13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emoncode">
      <a:majorFont>
        <a:latin typeface="Montserrat Semi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8D800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webextensions/webextension1.xml><?xml version="1.0" encoding="utf-8"?>
<we:webextension xmlns:we="http://schemas.microsoft.com/office/webextensions/webextension/2010/11" id="{2A4BC865-910E-4E48-99B6-2A17BECFB141}">
  <we:reference id="wa200003676" version="1.0.0.0" store="de-DE" storeType="OMEX"/>
  <we:alternateReferences>
    <we:reference id="wa200003676" version="1.0.0.0" store="wa200003676" storeType="OMEX"/>
  </we:alternateReferences>
  <we:properties>
    <we:property name="256" value="&quot;{\&quot;timelineOption\&quot;:0,\&quot;timelineDurationMinutes\&quot;:15,\&quot;targetTime\&quot;:\&quot;10:00\&quot;,\&quot;allowExtraTimeForMusic\&quot;:false,\&quot;countdownEnabled\&quot;:true,\&quot;countdownText\&quot;:\&quot;Ejecutando contenedores en \&quot;,\&quot;theme\&quot;:\&quot;default-2d\&quot;,\&quot;colorSet\&quot;:0,\&quot;backgroundColor\&quot;:\&quot;#15161b\&quot;,\&quot;primaryColor\&quot;:\&quot;#ffffff\&quot;,\&quot;secondaryColor\&quot;:\&quot;#3b32d4\&quot;,\&quot;topics\&quot;:[\&quot;docker build -t  descanso\&quot;],\&quot;scheduledCountdownMessages\&quot;:[],\&quot;bigMessageEnabled\&quot;:false,\&quot;bigMessage\&quot;:\&quot;docker run descanso\&quot;,\&quot;audienceInputEnabled\&quot;:false,\&quot;audienceInputPrompt\&quot;:\&quot;What do you expect from this session?\&quot;,\&quot;finalMessage\&quot;:\&quot;La presentación comenzara en breves momentos..\&quot;,\&quot;musicEnabled\&quot;:true,\&quot;musicVolume\&quot;:0.1,\&quot;tracks\&quot;:[\&quot;rockInCars\&quot;],\&quot;logoFullName\&quot;:\&quot;download.svg\&quot;,\&quot;logoFullSvg\&quot;:\&quot;&lt;?xml version=\\\&quot;1.0\\\&quot; standalone=\\\&quot;no\\\&quot;?&gt;\\n&lt;!DOCTYPE svg PUBLIC \\\&quot;-//W3C//DTD SVG 20010904//EN\\\&quot;\\n \\\&quot;http://www.w3.org/TR/2001/REC-SVG-20010904/DTD/svg10.dtd\\\&quot;&gt;\\n&lt;svg version=\\\&quot;1.0\\\&quot; xmlns=\\\&quot;http://www.w3.org/2000/svg\\\&quot;\\n width=\\\&quot;238.000000pt\\\&quot; height=\\\&quot;212.000000pt\\\&quot; viewBox=\\\&quot;0 0 238.000000 212.000000\\\&quot;\\n preserveAspectRatio=\\\&quot;xMidYMid meet\\\&quot;&gt;\\n\\n&lt;g transform=\\\&quot;translate(0.000000,212.000000) scale(0.100000,-0.100000)\\\&quot;\\nfill=\\\&quot;#000000\\\&quot; stroke=\\\&quot;none\\\&quot;&gt;\\n&lt;path d=\\\&quot;M1148 1723 l-3 -78 -157 -3 -158 -3 0 -79 0 -80 -75 0 -74 0 -3 -77\\n-3 -78 -67 -3 -68 -3 0 -60 0 -59 -27 6 c-16 3 -40 15 -55 25 -24 17 -28 17\\n-28 4 0 -9 -19 -24 -42 -35 l-43 -19 98 -3 98 -3 20 -59 c76 -224 300 -334\\n606 -297 239 30 446 143 558 305 l38 56 141 1 c120 0 136 2 109 12 -18 7 -40\\n20 -49 29 -16 15 -20 16 -47 2 -31 -16 -137 -32 -137 -20 0 4 11 29 25 56 24\\n48 27 50 68 50 59 0 142 41 167 82 11 18 20 37 20 41 0 19 -75 38 -137 35 -46\\n-2 -63 0 -63 10 0 24 -38 87 -74 121 -34 33 -36 34 -55 17 -42 -38 -51 -169\\n-16 -223 11 -16 12 -23 2 -31 -23 -17 -78 -31 -152 -38 l-75 -7 0 82 0 81 -80\\n0 -80 0 0 160 0 160 -90 0 -89 0 -3 -77z m152 -18 l0 -65 -65 0 -65 0 0 65 0\\n65 65 0 65 0 0 -65z m-310 -155 l0 -70 -65 0 -65 0 0 70 0 70 65 0 65 0 0 -70z\\nm160 0 l0 -70 -70 0 -70 0 0 63 c0 35 3 67 7 70 3 4 35 7 70 7 l63 0 0 -70z\\nm150 0 l0 -70 -65 0 -65 0 0 70 0 70 65 0 65 0 0 -70z m489 13 c16 -20 36 -58\\n42 -84 12 -45 14 -48 38 -41 37 10 125 6 147 -6 17 -10 16 -13 -19 -45 -38\\n-36 -127 -65 -168 -54 -14 4 -24 -8 -48 -59 -16 -35 -33 -64 -36 -64 -3 0 -19\\n7 -35 15 -27 14 -32 14 -55 -1 -53 -35 -254 -26 -297 13 -16 15 -20 15 -35 1\\n-49 -43 -181 -49 -245 -11 -31 18 -33 18 -72 -2 -55 -27 -238 -29 -277 -4 -18\\n12 -30 14 -42 7 -10 -5 -40 -13 -66 -17 -49 -8 -49 -8 -54 23 -10 71 -55 65\\n547 68 l541 3 58 27 58 27 -22 30 c-14 20 -24 50 -27 85 -4 53 12 126 28 126\\n5 0 22 -17 39 -37z m-976 -110 c-20 -4 -23 -10 -23 -58 0 -48 3 -54 23 -58 12\\n-2 -8 -5 -45 -6 l-68 -1 0 65 0 65 68 -1 c37 -1 57 -4 45 -6z m177 -63 l0 -70\\n-65 0 -65 0 0 70 0 70 65 0 65 0 0 -70z m160 5 l0 -65 -70 0 -70 0 0 65 0 65\\n70 0 70 0 0 -65z m150 -5 l0 -70 -65 0 -65 0 0 70 0 70 65 0 65 0 0 -70z m158\\n3 l-1 -68 -7 65 -7 65 -1 -62 -2 -63 -55 0 -55 0 0 65 0 65 65 0 65 0 -2 -67z\\nm-110 -220 c-131 -2 -345 -2 -475 0 -131 1 -24 2 237 2 261 0 368 -1 238 -2z\\nm-334 -85 c19 -27 5 -58 -28 -58 -35 0 -52 25 -38 55 14 31 46 32 66 3z m-151\\n-65 c-7 -2 -19 -2 -25 0 -7 3 -2 5 12 5 14 0 19 -2 13 -5z m-80 -10 c-7 -2\\n-19 -2 -25 0 -7 3 -2 5 12 5 14 0 19 -2 13 -5z m161 -55 c20 -30 58 -68 87\\n-88 l52 -35 -31 -3 c-52 -5 -195 24 -254 52 -31 15 -76 44 -99 66 l-44 39 95\\n2 c76 1 142 9 157 18 1 0 18 -23 37 -51z\\\&quot;/&gt;\\n&lt;path d=\\\&quot;M1183 1705 c0 -33 2 -45 4 -27 2 18 2 45 0 60 -2 15 -4 0 -4 -33z\\\&quot;/&gt;\\n&lt;path d=\\\&quot;M1203 1705 c0 -33 2 -45 4 -27 2 18 2 45 0 60 -2 15 -4 0 -4 -33z\\\&quot;/&gt;\\n&lt;path d=\\\&quot;M1223 1705 c0 -33 2 -45 4 -27 2 18 2 45 0 60 -2 15 -4 0 -4 -33z\\\&quot;/&gt;\\n&lt;path d=\\\&quot;M1243 1705 c0 -33 2 -45 4 -27 2 18 2 45 0 60 -2 15 -4 0 -4 -33z\\\&quot;/&gt;\\n&lt;path d=\\\&quot;M1263 1705 c0 -33 2 -45 4 -27 2 18 2 45 0 60 -2 15 -4 0 -4 -33z\\\&quot;/&gt;\\n&lt;path d=\\\&quot;M1283 1705 c0 -33 2 -45 4 -27 2 18 2 45 0 60 -2 15 -4 0 -4 -33z\\\&quot;/&gt;\\n&lt;path d=\\\&quot;M873 1550 c0 -36 2 -50 4 -32 2 17 2 47 0 65 -2 17 -4 3 -4 -33z\\\&quot;/&gt;\\n&lt;path d=\\\&quot;M893 1550 c0 -36 2 -50 4 -32 2 17 2 47 0 65 -2 17 -4 3 -4 -33z\\\&quot;/&gt;\\n&lt;path d=\\\&quot;M913 1550 c0 -36 2 -50 4 -32 2 17 2 47 0 65 -2 17 -4 3 -4 -33z\\\&quot;/&gt;\\n&lt;path d=\\\&quot;M933 1550 c0 -36 2 -50 4 -32 2 17 2 47 0 65 -2 17 -4 3 -4 -33z\\\&quot;/&gt;\\n&lt;path d=\\\&quot;M953 1550 c0 -36 2 -50 4 -32 2 17 2 47 0 65 -2 17 -4 3 -4 -33z\\\&quot;/&gt;\\n&lt;path d=\\\&quot;M973 1550 c0 -36 2 -50 4 -32 2 17 2 47 0 65 -2 17 -4 3 -4 -33z\\\&quot;/&gt;\\n&lt;path d=\\\&quot;M1023 1545 c0 -33 2 -45 4 -27 2 18 2 45 0 60 -2 15 -4 0 -4 -33z\\\&quot;/&gt;\\n&lt;path d=\\\&quot;M1040 1551 c0 -40 3 -50 20 -54 18 -5 20 0 20 49 0 47 -2 54 -20 54\\n-17 0 -20 -7 -20 -49z\\\&quot;/&gt;\\n&lt;path d=\\\&quot;M1093 1545 c0 -33 2 -45 4 -27 2 18 2 45 0 60 -2 15 -4 0 -4 -33z\\\&quot;/&gt;\\n&lt;path d=\\\&quot;M1113 1545 c0 -33 2 -45 4 -27 2 18 2 45 0 60 -2 15 -4 0 -4 -33z\\\&quot;/&gt;\\n&lt;path d=\\\&quot;M1133 1545 c0 -33 2 -45 4 -27 2 18 2 45 0 60 -2 15 -4 0 -4 -33z\\\&quot;/&gt;\\n&lt;path d=\\\&quot;M1183 1550 c0 -36 2 -50 4 -32 2 17 2 47 0 65 -2 17 -4 3 -4 -33z\\\&quot;/&gt;\\n&lt;path d=\\\&quot;M1203 1550 c0 -36 2 -50 4 -32 2 17 2 47 0 65 -2 17 -4 3 -4 -33z\\\&quot;/&gt;\\n&lt;path d=\\\&quot;M1223 1550 c0 -36 2 -50 4 -32 2 17 2 47 0 65 -2 17 -4 3 -4 -33z\\\&quot;/&gt;\\n&lt;path d=\\\&quot;M1243 1550 c0 -36 2 -50 4 -32 2 17 2 47 0 65 -2 17 -4 3 -4 -33z\\\&quot;/&gt;\\n&lt;path d=\\\&quot;M1263 1545 c0 -33 2 -45 4 -27 2 18 2 45 0 60 -2 15 -4 0 -4 -33z\\\&quot;/&gt;\\n&lt;path d=\\\&quot;M1283 1545 c0 -33 2 -45 4 -27 2 18 2 45 0 60 -2 15 -4 0 -4 -33z\\\&quot;/&gt;\\n&lt;path d=\\\&quot;M713 1395 c0 -33 2 -45 4 -27 2 18 2 45 0 60 -2 15 -4 0 -4 -33z\\\&quot;/&gt;\\n&lt;path d=\\\&quot;M733 1395 c0 -33 2 -45 4 -27 2 18 2 45 0 60 -2 15 -4 0 -4 -33z\\\&quot;/&gt;\\n&lt;path d=\\\&quot;M753 1395 c0 -33 2 -45 4 -27 2 18 2 45 0 60 -2 15 -4 0 -4 -33z\\\&quot;/&gt;\\n&lt;path d=\\\&quot;M773 1395 c0 -33 2 -45 4 -27 2 18 2 45 0 60 -2 15 -4 0 -4 -33z\\\&quot;/&gt;\\n&lt;path d=\\\&quot;M873 1395 c0 -33 2 -45 4 -27 2 18 2 45 0 60 -2 15 -4 0 -4 -33z\\\&quot;/&gt;\\n&lt;path d=\\\&quot;M893 1395 c0 -33 2 -45 4 -27 2 18 2 45 0 60 -2 15 -4 0 -4 -33z\\\&quot;/&gt;\\n&lt;path d=\\\&quot;M913 1395 c0 -33 2 -45 4 -27 2 18 2 45 0 60 -2 15 -4 0 -4 -33z\\\&quot;/&gt;\\n&lt;path d=\\\&quot;M933 1395 c0 -33 2 -45 4 -27 2 18 2 45 0 60 -2 15 -4 0 -4 -33z\\\&quot;/&gt;\\n&lt;path d=\\\&quot;M953 1395 c0 -33 2 -45 4 -27 2 18 2 45 0 60 -2 15 -4 0 -4 -33z\\\&quot;/&gt;\\n&lt;path d=\\\&quot;M973 1395 c0 -33 2 -45 4 -27 2 18 2 45 0 60 -2 15 -4 0 -4 -33z\\\&quot;/&gt;\\n&lt;path d=\\\&quot;M1020 1395 l0 -55 50 0 50 0 0 53 0 53 -50 3 -50 2 0 -56z\\\&quot;/&gt;\\n&lt;path d=\\\&quot;M1133 1395 c0 -33 2 -45 4 -27 2 18 2 45 0 60 -2 15 -4 0 -4 -33z\\\&quot;/&gt;\\n&lt;path d=\\\&quot;M1183 1395 c0 -33 2 -45 4 -27 2 18 2 45 0 60 -2 15 -4 0 -4 -33z\\\&quot;/&gt;\\n&lt;path d=\\\&quot;M1203 1395 c0 -33 2 -45 4 -27 2 18 2 45 0 60 -2 15 -4 0 -4 -33z\\\&quot;/&gt;\\n&lt;path d=\\\&quot;M1223 1395 c0 -33 2 -45 4 -27 2 18 2 45 0 60 -2 15 -4 0 -4 -33z\\\&quot;/&gt;\\n&lt;path d=\\\&quot;M1243 1395 c0 -33 2 -45 4 -27 2 18 2 45 0 60 -2 15 -4 0 -4 -33z\\\&quot;/&gt;\\n&lt;path d=\\\&quot;M1263 1395 c0 -33 2 -45 4 -27 2 18 2 45 0 60 -2 15 -4 0 -4 -33z\\\&quot;/&gt;\\n&lt;path d=\\\&quot;M1283 1395 c0 -33 2 -45 4 -27 2 18 2 45 0 60 -2 15 -4 0 -4 -33z\\\&quot;/&gt;\\n&lt;path d=\\\&quot;M1343 1395 c0 -33 2 -45 4 -27 2 18 2 45 0 60 -2 15 -4 0 -4 -33z\\\&quot;/&gt;\\n&lt;path d=\\\&quot;M1363 1395 c0 -33 2 -45 4 -27 2 18 2 45 0 60 -2 15 -4 0 -4 -33z\\\&quot;/&gt;\\n&lt;path d=\\\&quot;M1383 1395 c0 -33 2 -45 4 -27 2 18 2 45 0 60 -2 15 -4 0 -4 -33z\\\&quot;/&gt;\\n&lt;path d=\\\&quot;M1403 1395 c0 -33 2 -45 4 -27 2 18 2 45 0 60 -2 15 -4 0 -4 -33z\\\&quot;/&gt;\\n&lt;path d=\\\&quot;M1423 1395 c0 -33 2 -45 4 -27 2 18 2 45 0 60 -2 15 -4 0 -4 -33z\\\&quot;/&gt;\\n&lt;path d=\\\&quot;M962 1068 c3 -25 17 -32 37 -19 12 8 12 12 -2 25 -22 23 -39 20 -35\\n-6z\\\&quot;/&gt;\\n&lt;path d=\\\&quot;M597 743 c-4 -3 -7 -35 -7 -70 l0 -63 -41 21 c-71 38 -168 8 -204\\n-61 -23 -44 -19 -127 7 -166 31 -46 68 -64 128 -64 68 0 116 29 141 84 15 33\\n19 66 19 172 0 88 -4 134 -12 142 -14 14 -22 15 -31 5z m-67 -158 c66 -34 76\\n-121 19 -169 -95 -80 -222 36 -153 139 30 44 84 56 134 30z\\\&quot;/&gt;\\n&lt;path d=\\\&quot;M1337 743 c-4 -3 -7 -96 -7 -205 l0 -199 23 3 c18 2 23 10 25 42 l3\\n39 44 -43 c41 -40 73 -50 82 -24 2 6 -23 40 -56 75 l-59 64 61 62 c58 59 60\\n64 44 80 -16 16 -20 15 -67 -32 l-50 -49 0 85 c0 90 -16 129 -43 102z\\\&quot;/&gt;\\n&lt;path d=\\\&quot;M765 636 c-56 -26 -95 -85 -95 -144 1 -44 36 -110 72 -132 27 -17 45\\n-20 97 -17 60 3 66 6 102 45 36 38 39 46 39 97 0 65 -18 105 -59 135 -38 27\\n-116 35 -156 16z m130 -68 c49 -47 51 -103 6 -149 -43 -43 -101 -41 -147 5\\n-38 38 -43 70 -19 116 33 65 107 77 160 28z\\\&quot;/&gt;\\n&lt;path d=\\\&quot;M1096 627 c-91 -52 -102 -183 -22 -256 20 -19 40 -26 85 -29 66 -5\\n101 9 101 39 0 18 -4 19 -50 13 -61 -8 -106 8 -125 47 -25 48 -19 87 20 126\\n36 36 39 37 130 21 14 -2 21 3 23 18 2 17 -5 24 -29 33 -48 17 -90 13 -133\\n-12z\\\&quot;/&gt;\\n&lt;path d=\\\&quot;M1640 639 c-32 -13 -68 -47 -86 -81 -33 -64 -1 -164 66 -199 46 -25\\n121 -25 150 -1 37 30 18 42 -53 36 -41 -5 -59 -3 -52 3 6 6 47 43 92 82 l83\\n72 -16 30 c-27 53 -121 83 -184 58z m110 -54 c17 -9 30 -17 30 -19 0 -1 -37\\n-34 -81 -71 -78 -66 -82 -68 -96 -49 -19 24 -11 88 14 116 35 39 85 48 133 23z\\\&quot;/&gt;\\n&lt;path d=\\\&quot;M1995 639 c-17 -4 -46 -25 -65 -44 l-35 -36 -3 -110 -4 -111 24 4\\nc22 3 23 8 28 100 4 84 8 100 29 122 13 14 40 29 58 32 38 7 54 31 32 45 -16\\n10 -24 10 -64 -2z\\\&quot;/&gt;\\n&lt;/g&gt;\\n&lt;/svg&gt;\\n\&quot;,\&quot;logoIconName\&quot;:\&quot;Select your file\&quot;,\&quot;logoIconSvg\&quot;:null}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42746</TotalTime>
  <Words>1096</Words>
  <Application>Microsoft Macintosh PowerPoint</Application>
  <PresentationFormat>On-screen Show (16:9)</PresentationFormat>
  <Paragraphs>212</Paragraphs>
  <Slides>29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Neo Sans Std</vt:lpstr>
      <vt:lpstr>Neo Sans Std Medium</vt:lpstr>
      <vt:lpstr>Calibri</vt:lpstr>
      <vt:lpstr>Arial</vt:lpstr>
      <vt:lpstr>Neo Sans Std Light</vt:lpstr>
      <vt:lpstr>Consolas</vt:lpstr>
      <vt:lpstr>Open Sans</vt:lpstr>
      <vt:lpstr>Montserrat SemiBold</vt:lpstr>
      <vt:lpstr>Office Theme</vt:lpstr>
      <vt:lpstr>PowerPoint Presentation</vt:lpstr>
      <vt:lpstr>Aplicaciones modernas</vt:lpstr>
      <vt:lpstr>El gran reto…</vt:lpstr>
      <vt:lpstr>Docker Compose</vt:lpstr>
      <vt:lpstr>¿De dónde viene Docker Compose?</vt:lpstr>
      <vt:lpstr>¿Cómo instalar Docker Compose?</vt:lpstr>
      <vt:lpstr>Los archivos de Docker Compose</vt:lpstr>
      <vt:lpstr>PowerPoint Presentation</vt:lpstr>
      <vt:lpstr>Resumen</vt:lpstr>
      <vt:lpstr>Chuleta - Comandos</vt:lpstr>
      <vt:lpstr>break;</vt:lpstr>
      <vt:lpstr>PowerPoint Presentation</vt:lpstr>
      <vt:lpstr>PowerPoint Presentation</vt:lpstr>
      <vt:lpstr>¿Qué es Docker Swarm?</vt:lpstr>
      <vt:lpstr>¿Cómo funciona un Swarm?</vt:lpstr>
      <vt:lpstr>Docker Swarm a alto nivel</vt:lpstr>
      <vt:lpstr>Siempre hay un manager que es el leader</vt:lpstr>
      <vt:lpstr>Balanceo de carga en Docker Swarm</vt:lpstr>
      <vt:lpstr>Modo Ingress</vt:lpstr>
      <vt:lpstr>Modo Host</vt:lpstr>
      <vt:lpstr>Resumen</vt:lpstr>
      <vt:lpstr>Chuleta – Comandos 1/3</vt:lpstr>
      <vt:lpstr>Chuleta – Comandos 2/3</vt:lpstr>
      <vt:lpstr>Chuleta – Comandos 3/3</vt:lpstr>
      <vt:lpstr>PowerPoint Presentation</vt:lpstr>
      <vt:lpstr>Tres tipos de información</vt:lpstr>
      <vt:lpstr>Deberes - Ejercicio 1</vt:lpstr>
      <vt:lpstr>Deberes - Ejercicio 2</vt:lpstr>
      <vt:lpstr>¡ Muchas gracias 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Consejos de un perro viejo</dc:title>
  <dc:subject/>
  <dc:creator>Brauio Diez</dc:creator>
  <cp:keywords>lemoncode</cp:keywords>
  <dc:description/>
  <cp:lastModifiedBy>yolanda azcunaga</cp:lastModifiedBy>
  <cp:revision>1843</cp:revision>
  <dcterms:created xsi:type="dcterms:W3CDTF">2011-05-12T11:00:38Z</dcterms:created>
  <dcterms:modified xsi:type="dcterms:W3CDTF">2022-10-13T07:55:34Z</dcterms:modified>
  <cp:category/>
</cp:coreProperties>
</file>